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 id="2147483658" r:id="rId2"/>
    <p:sldMasterId id="2147483659" r:id="rId3"/>
    <p:sldMasterId id="2147483660" r:id="rId4"/>
  </p:sldMasterIdLst>
  <p:notesMasterIdLst>
    <p:notesMasterId r:id="rId3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x="9144000" cy="6858000" type="screen4x3"/>
  <p:notesSz cx="6858000" cy="9144000"/>
  <p:embeddedFontLst>
    <p:embeddedFont>
      <p:font typeface="Gill Sans" panose="020B0604020202020204" charset="0"/>
      <p:regular r:id="rId32"/>
      <p:bold r:id="rId33"/>
    </p:embeddedFont>
    <p:embeddedFont>
      <p:font typeface="Calibri" panose="020F0502020204030204" pitchFamily="34" charset="0"/>
      <p:regular r:id="rId34"/>
      <p:bold r:id="rId35"/>
      <p:italic r:id="rId36"/>
      <p:boldItalic r:id="rId37"/>
    </p:embeddedFont>
  </p:embeddedFontLst>
  <p:custDataLst>
    <p:tags r:id="rId3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727" autoAdjust="0"/>
  </p:normalViewPr>
  <p:slideViewPr>
    <p:cSldViewPr>
      <p:cViewPr varScale="1">
        <p:scale>
          <a:sx n="59" d="100"/>
          <a:sy n="59" d="100"/>
        </p:scale>
        <p:origin x="207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‹N°›</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937962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1" name="Shape 61"/>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Choisissez un brise-glace rapide. Par exemple, demandez aux participants de se présenter avec: “Je m'appelle XXX et ma meilleure expérience en équipe était...... ou et ma pire expérience en équipe était ”. L'atmosphère devrait être joviale et amusante.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Expliquez que le travail d'équipe est la capacité de travailler ensemble vers une vision commune. La capacité de diriger les réalisations individuelles vers les objectifs organisationnels. C'est le carburant qui permet aux gens ordinaires d'atteindre des résultats peu communs. Nous allons examiner les caractéristiques </a:t>
            </a:r>
            <a:r>
              <a:rPr lang="fr-FR" sz="1200" b="0" i="0" u="none" strike="noStrike" cap="none" dirty="0" smtClean="0">
                <a:solidFill>
                  <a:schemeClr val="dk1"/>
                </a:solidFill>
                <a:latin typeface="Calibri"/>
                <a:ea typeface="Calibri"/>
                <a:cs typeface="Calibri"/>
                <a:sym typeface="Calibri"/>
              </a:rPr>
              <a:t>d'une </a:t>
            </a:r>
            <a:r>
              <a:rPr lang="fr-FR" sz="1200" b="0" i="0" u="none" strike="noStrike" cap="none" dirty="0">
                <a:solidFill>
                  <a:schemeClr val="dk1"/>
                </a:solidFill>
                <a:latin typeface="Calibri"/>
                <a:ea typeface="Calibri"/>
                <a:cs typeface="Calibri"/>
                <a:sym typeface="Calibri"/>
              </a:rPr>
              <a:t>équipe </a:t>
            </a:r>
            <a:r>
              <a:rPr lang="fr-FR" sz="1200" b="0" i="0" u="none" strike="noStrike" cap="none" dirty="0" smtClean="0">
                <a:solidFill>
                  <a:schemeClr val="dk1"/>
                </a:solidFill>
                <a:latin typeface="Calibri"/>
                <a:ea typeface="Calibri"/>
                <a:cs typeface="Calibri"/>
                <a:sym typeface="Calibri"/>
              </a:rPr>
              <a:t>forte. </a:t>
            </a:r>
            <a:endParaRPr lang="fr-F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Fournissez un bref aperçu de la session, les règles de fonctionnement pendant la formation, et présentez les objectifs d'apprentissage. </a:t>
            </a:r>
          </a:p>
        </p:txBody>
      </p:sp>
      <p:sp>
        <p:nvSpPr>
          <p:cNvPr id="62" name="Shape 62"/>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6870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Quels sont donc les facteurs minimaux essentiels pour une équipe qui fonctionne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Avoir une approche et un objectif commun. Chaque membre de l’équipe comprend clairement les objectifs et les attentes de l’équipe ; Chaque membre a un rôle clair, les responsabilités sont réparties équitablement parmi les membres de l’équipe, et l'équipe a un calendrier clair ; Tous les membres de l’équipe peuvent proposer des idées, se parlent librement entre eux, et s’expliquer lors d’un malentendu ; L’équipe travaille ensemble et encourage la communication, cela génère moins de conflits.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43" name="Shape 143"/>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10</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8550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Cela semble facile, n'est-ce pas !? Mais les équipes sont compliquées parce qu'elles rassemblent beaucoup de personnes différentes qui ont Antécédents différents, Valeurs différentes, Personnalités différentes, Compétences différentes, Des forces et des faiblesses différentes….. Cette diversité est une force, mais aussi un défi.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50" name="Shape 150"/>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11</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505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Expliquez que surmonter ces défis nécessite un ensemble de compétences </a:t>
            </a:r>
            <a:r>
              <a:rPr lang="fr-FR" sz="1200" b="0" i="0" u="none" strike="noStrike" cap="none" dirty="0" smtClean="0">
                <a:solidFill>
                  <a:schemeClr val="dk1"/>
                </a:solidFill>
                <a:latin typeface="Calibri"/>
                <a:ea typeface="Calibri"/>
                <a:cs typeface="Calibri"/>
                <a:sym typeface="Calibri"/>
              </a:rPr>
              <a:t>génériques. </a:t>
            </a:r>
            <a:endParaRPr lang="fr-F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Il existe une gamme de </a:t>
            </a:r>
            <a:r>
              <a:rPr lang="fr-FR" sz="1200" b="0" i="0" u="none" strike="noStrike" cap="none" dirty="0" smtClean="0">
                <a:solidFill>
                  <a:schemeClr val="dk1"/>
                </a:solidFill>
                <a:latin typeface="Calibri"/>
                <a:ea typeface="Calibri"/>
                <a:cs typeface="Calibri"/>
                <a:sym typeface="Calibri"/>
              </a:rPr>
              <a:t>comportements nécessaires </a:t>
            </a:r>
            <a:r>
              <a:rPr lang="fr-FR" sz="1200" b="0" i="0" u="none" strike="noStrike" cap="none" dirty="0">
                <a:solidFill>
                  <a:schemeClr val="dk1"/>
                </a:solidFill>
                <a:latin typeface="Calibri"/>
                <a:ea typeface="Calibri"/>
                <a:cs typeface="Calibri"/>
                <a:sym typeface="Calibri"/>
              </a:rPr>
              <a:t>pour faire fonctionner une équipe, y compris le partage, la participation, la gestion des conflits, </a:t>
            </a:r>
            <a:r>
              <a:rPr lang="fr-FR" sz="1200" b="0" i="0" u="none" strike="noStrike" cap="none" dirty="0" smtClean="0">
                <a:solidFill>
                  <a:schemeClr val="dk1"/>
                </a:solidFill>
                <a:latin typeface="Calibri"/>
                <a:ea typeface="Calibri"/>
                <a:cs typeface="Calibri"/>
                <a:sym typeface="Calibri"/>
              </a:rPr>
              <a:t>poser des questions</a:t>
            </a:r>
            <a:r>
              <a:rPr lang="fr-FR" sz="1200" b="0" i="0" u="none" strike="noStrike" cap="none" dirty="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le</a:t>
            </a:r>
            <a:r>
              <a:rPr lang="fr-FR" sz="1200" b="0" i="0" u="none" strike="noStrike" cap="none" baseline="0"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respect</a:t>
            </a:r>
            <a:r>
              <a:rPr lang="fr-FR" sz="1200" b="0" i="0" u="none" strike="noStrike" cap="none" dirty="0">
                <a:solidFill>
                  <a:schemeClr val="dk1"/>
                </a:solidFill>
                <a:latin typeface="Calibri"/>
                <a:ea typeface="Calibri"/>
                <a:cs typeface="Calibri"/>
                <a:sym typeface="Calibri"/>
              </a:rPr>
              <a:t>, la persuasion. Ceux-ci sont facilités par trois compétences essentielles: la conscience de soi, la communication orale et l'écoute active  (n'oubliez pas de </a:t>
            </a:r>
            <a:r>
              <a:rPr lang="fr-FR" sz="1200" b="0" i="0" u="none" strike="noStrike" cap="none" dirty="0" smtClean="0">
                <a:solidFill>
                  <a:schemeClr val="dk1"/>
                </a:solidFill>
                <a:latin typeface="Calibri"/>
                <a:ea typeface="Calibri"/>
                <a:cs typeface="Calibri"/>
                <a:sym typeface="Calibri"/>
              </a:rPr>
              <a:t>faire référence </a:t>
            </a:r>
            <a:r>
              <a:rPr lang="fr-FR" sz="1200" b="0" i="0" u="none" strike="noStrike" cap="none" dirty="0">
                <a:solidFill>
                  <a:schemeClr val="dk1"/>
                </a:solidFill>
                <a:latin typeface="Calibri"/>
                <a:ea typeface="Calibri"/>
                <a:cs typeface="Calibri"/>
                <a:sym typeface="Calibri"/>
              </a:rPr>
              <a:t>aux </a:t>
            </a:r>
            <a:r>
              <a:rPr lang="fr-FR" sz="1200" b="0" i="0" u="none" strike="noStrike" cap="none" dirty="0" smtClean="0">
                <a:solidFill>
                  <a:schemeClr val="dk1"/>
                </a:solidFill>
                <a:latin typeface="Calibri"/>
                <a:ea typeface="Calibri"/>
                <a:cs typeface="Calibri"/>
                <a:sym typeface="Calibri"/>
              </a:rPr>
              <a:t>réponses </a:t>
            </a:r>
            <a:r>
              <a:rPr lang="fr-FR" sz="1200" b="0" i="0" u="none" strike="noStrike" cap="none" dirty="0">
                <a:solidFill>
                  <a:schemeClr val="dk1"/>
                </a:solidFill>
                <a:latin typeface="Calibri"/>
                <a:ea typeface="Calibri"/>
                <a:cs typeface="Calibri"/>
                <a:sym typeface="Calibri"/>
              </a:rPr>
              <a:t>de la première </a:t>
            </a:r>
            <a:r>
              <a:rPr lang="fr-FR" sz="1200" b="0" i="0" u="none" strike="noStrike" cap="none" dirty="0" smtClean="0">
                <a:solidFill>
                  <a:schemeClr val="dk1"/>
                </a:solidFill>
                <a:latin typeface="Calibri"/>
                <a:ea typeface="Calibri"/>
                <a:cs typeface="Calibri"/>
                <a:sym typeface="Calibri"/>
              </a:rPr>
              <a:t>activité: exemple dans leurs familles, équipe de travail, etc.).</a:t>
            </a:r>
            <a:endParaRPr lang="fr-F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Demandez s'il y a des questions.</a:t>
            </a:r>
          </a:p>
        </p:txBody>
      </p:sp>
      <p:sp>
        <p:nvSpPr>
          <p:cNvPr id="157" name="Shape 15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12</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24205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0" name="Shape 180"/>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Expliquez que l'une des principales caractéristiques d'une équipe est qu'elle réunit plusieurs personnes différentes. Comprendre que ces personnes ont différentes façons de travailler et des forces et des faiblesses différentes, est vital pour le succès de l'équipe. L'autosuffisance est un point de départ important. Il est important de comprendre vos préférences, points forts et faiblesses, et de reconnaître que ces </a:t>
            </a:r>
            <a:r>
              <a:rPr lang="fr-FR" sz="1200" b="0" i="0" u="none" strike="noStrike" cap="none" dirty="0" smtClean="0">
                <a:solidFill>
                  <a:schemeClr val="dk1"/>
                </a:solidFill>
                <a:latin typeface="Calibri"/>
                <a:ea typeface="Calibri"/>
                <a:cs typeface="Calibri"/>
                <a:sym typeface="Calibri"/>
              </a:rPr>
              <a:t>éléments </a:t>
            </a:r>
            <a:r>
              <a:rPr lang="fr-FR" sz="1200" b="0" i="0" u="none" strike="noStrike" cap="none" dirty="0">
                <a:solidFill>
                  <a:schemeClr val="dk1"/>
                </a:solidFill>
                <a:latin typeface="Calibri"/>
                <a:ea typeface="Calibri"/>
                <a:cs typeface="Calibri"/>
                <a:sym typeface="Calibri"/>
              </a:rPr>
              <a:t>sont </a:t>
            </a:r>
            <a:r>
              <a:rPr lang="fr-FR" sz="1200" b="0" i="0" u="none" strike="noStrike" cap="none" dirty="0" smtClean="0">
                <a:solidFill>
                  <a:schemeClr val="dk1"/>
                </a:solidFill>
                <a:latin typeface="Calibri"/>
                <a:ea typeface="Calibri"/>
                <a:cs typeface="Calibri"/>
                <a:sym typeface="Calibri"/>
              </a:rPr>
              <a:t>différents </a:t>
            </a:r>
            <a:r>
              <a:rPr lang="fr-FR" sz="1200" b="0" i="0" u="none" strike="noStrike" cap="none" dirty="0">
                <a:solidFill>
                  <a:schemeClr val="dk1"/>
                </a:solidFill>
                <a:latin typeface="Calibri"/>
                <a:ea typeface="Calibri"/>
                <a:cs typeface="Calibri"/>
                <a:sym typeface="Calibri"/>
              </a:rPr>
              <a:t>des autres personnes de votre équipe.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Meredith </a:t>
            </a:r>
            <a:r>
              <a:rPr lang="fr-FR" sz="1200" b="0" i="0" u="none" strike="noStrike" cap="none" dirty="0" err="1" smtClean="0">
                <a:solidFill>
                  <a:schemeClr val="dk1"/>
                </a:solidFill>
                <a:latin typeface="Calibri"/>
                <a:ea typeface="Calibri"/>
                <a:cs typeface="Calibri"/>
                <a:sym typeface="Calibri"/>
              </a:rPr>
              <a:t>Belbin</a:t>
            </a:r>
            <a:r>
              <a:rPr lang="fr-FR" sz="1200" b="0" i="0" u="none" strike="noStrike" cap="none" dirty="0" smtClean="0">
                <a:solidFill>
                  <a:schemeClr val="dk1"/>
                </a:solidFill>
                <a:latin typeface="Calibri"/>
                <a:ea typeface="Calibri"/>
                <a:cs typeface="Calibri"/>
                <a:sym typeface="Calibri"/>
              </a:rPr>
              <a:t> (psychosociologue</a:t>
            </a:r>
            <a:r>
              <a:rPr lang="fr-FR" sz="1200" b="0" i="0" u="none" strike="noStrike" cap="none" baseline="0" dirty="0" smtClean="0">
                <a:solidFill>
                  <a:schemeClr val="dk1"/>
                </a:solidFill>
                <a:latin typeface="Calibri"/>
                <a:ea typeface="Calibri"/>
                <a:cs typeface="Calibri"/>
                <a:sym typeface="Calibri"/>
              </a:rPr>
              <a:t> britannique spécialiste du management d’équipe) </a:t>
            </a:r>
            <a:r>
              <a:rPr lang="fr-FR" sz="1200" b="0" i="0" u="none" strike="noStrike" cap="none" dirty="0" smtClean="0">
                <a:solidFill>
                  <a:schemeClr val="dk1"/>
                </a:solidFill>
                <a:latin typeface="Calibri"/>
                <a:ea typeface="Calibri"/>
                <a:cs typeface="Calibri"/>
                <a:sym typeface="Calibri"/>
              </a:rPr>
              <a:t>a créé un inventaire</a:t>
            </a:r>
            <a:r>
              <a:rPr lang="fr-FR" sz="1200" b="0" i="0" u="none" strike="noStrike" cap="none" baseline="0" dirty="0" smtClean="0">
                <a:solidFill>
                  <a:schemeClr val="dk1"/>
                </a:solidFill>
                <a:latin typeface="Calibri"/>
                <a:ea typeface="Calibri"/>
                <a:cs typeface="Calibri"/>
                <a:sym typeface="Calibri"/>
              </a:rPr>
              <a:t> de comportement qui met en évidence neuf</a:t>
            </a:r>
            <a:r>
              <a:rPr lang="fr-FR" sz="1200" b="0" i="0" u="none" strike="noStrike" cap="none" dirty="0" smtClean="0">
                <a:solidFill>
                  <a:schemeClr val="dk1"/>
                </a:solidFill>
                <a:latin typeface="Calibri"/>
                <a:ea typeface="Calibri"/>
                <a:cs typeface="Calibri"/>
                <a:sym typeface="Calibri"/>
              </a:rPr>
              <a:t> </a:t>
            </a:r>
            <a:r>
              <a:rPr lang="fr-FR" sz="1200" b="0" i="0" u="none" strike="noStrike" cap="none" dirty="0">
                <a:solidFill>
                  <a:schemeClr val="dk1"/>
                </a:solidFill>
                <a:latin typeface="Calibri"/>
                <a:ea typeface="Calibri"/>
                <a:cs typeface="Calibri"/>
                <a:sym typeface="Calibri"/>
              </a:rPr>
              <a:t>rôles </a:t>
            </a:r>
            <a:r>
              <a:rPr lang="fr-FR" sz="1200" b="0" i="0" u="none" strike="noStrike" cap="none" dirty="0" smtClean="0">
                <a:solidFill>
                  <a:schemeClr val="dk1"/>
                </a:solidFill>
                <a:latin typeface="Calibri"/>
                <a:ea typeface="Calibri"/>
                <a:cs typeface="Calibri"/>
                <a:sym typeface="Calibri"/>
              </a:rPr>
              <a:t>différents au sein d’équipe: </a:t>
            </a:r>
            <a:r>
              <a:rPr lang="fr-FR" sz="1200" b="0" i="0" u="none" strike="noStrike" cap="none" dirty="0">
                <a:solidFill>
                  <a:schemeClr val="dk1"/>
                </a:solidFill>
                <a:latin typeface="Calibri"/>
                <a:ea typeface="Calibri"/>
                <a:cs typeface="Calibri"/>
                <a:sym typeface="Calibri"/>
              </a:rPr>
              <a:t>Le coordinateur, le </a:t>
            </a:r>
            <a:r>
              <a:rPr lang="fr-FR" sz="1200" b="0" i="0" u="none" strike="noStrike" cap="none" dirty="0" smtClean="0">
                <a:solidFill>
                  <a:schemeClr val="dk1"/>
                </a:solidFill>
                <a:latin typeface="Calibri"/>
                <a:ea typeface="Calibri"/>
                <a:cs typeface="Calibri"/>
                <a:sym typeface="Calibri"/>
              </a:rPr>
              <a:t>promoteur</a:t>
            </a:r>
            <a:r>
              <a:rPr lang="fr-FR" sz="1200" b="0" i="0" u="none" strike="noStrike" cap="none" dirty="0">
                <a:solidFill>
                  <a:schemeClr val="dk1"/>
                </a:solidFill>
                <a:latin typeface="Calibri"/>
                <a:ea typeface="Calibri"/>
                <a:cs typeface="Calibri"/>
                <a:sym typeface="Calibri"/>
              </a:rPr>
              <a:t>, le </a:t>
            </a:r>
            <a:r>
              <a:rPr lang="fr-FR" sz="1200" b="0" i="0" u="none" strike="noStrike" cap="none" dirty="0" smtClean="0">
                <a:solidFill>
                  <a:schemeClr val="dk1"/>
                </a:solidFill>
                <a:latin typeface="Calibri"/>
                <a:ea typeface="Calibri"/>
                <a:cs typeface="Calibri"/>
                <a:sym typeface="Calibri"/>
              </a:rPr>
              <a:t>soutien, </a:t>
            </a:r>
            <a:r>
              <a:rPr lang="fr-FR" sz="1200" b="0" i="0" u="none" strike="noStrike" cap="none" dirty="0">
                <a:solidFill>
                  <a:schemeClr val="dk1"/>
                </a:solidFill>
                <a:latin typeface="Calibri"/>
                <a:ea typeface="Calibri"/>
                <a:cs typeface="Calibri"/>
                <a:sym typeface="Calibri"/>
              </a:rPr>
              <a:t>le </a:t>
            </a:r>
            <a:r>
              <a:rPr lang="fr-FR" sz="1200" b="0" i="0" u="none" strike="noStrike" cap="none" dirty="0" smtClean="0">
                <a:solidFill>
                  <a:schemeClr val="dk1"/>
                </a:solidFill>
                <a:latin typeface="Calibri"/>
                <a:ea typeface="Calibri"/>
                <a:cs typeface="Calibri"/>
                <a:sym typeface="Calibri"/>
              </a:rPr>
              <a:t>priseur</a:t>
            </a:r>
            <a:r>
              <a:rPr lang="fr-FR" sz="1200" b="0" i="0" u="none" strike="noStrike" cap="none" dirty="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l’expert, le concepteur, l’organisateur, </a:t>
            </a:r>
            <a:r>
              <a:rPr lang="fr-FR" sz="1200" b="0" i="0" u="none" strike="noStrike" cap="none" dirty="0">
                <a:solidFill>
                  <a:schemeClr val="dk1"/>
                </a:solidFill>
                <a:latin typeface="Calibri"/>
                <a:ea typeface="Calibri"/>
                <a:cs typeface="Calibri"/>
                <a:sym typeface="Calibri"/>
              </a:rPr>
              <a:t>le </a:t>
            </a:r>
            <a:r>
              <a:rPr lang="fr-FR" sz="1200" b="0" i="0" u="none" strike="noStrike" cap="none" dirty="0" err="1" smtClean="0">
                <a:solidFill>
                  <a:schemeClr val="dk1"/>
                </a:solidFill>
                <a:latin typeface="Calibri"/>
                <a:ea typeface="Calibri"/>
                <a:cs typeface="Calibri"/>
                <a:sym typeface="Calibri"/>
              </a:rPr>
              <a:t>perfectionneur</a:t>
            </a:r>
            <a:r>
              <a:rPr lang="fr-FR" sz="1200" b="0" i="0" u="none" strike="noStrike" cap="none" dirty="0">
                <a:solidFill>
                  <a:schemeClr val="dk1"/>
                </a:solidFill>
                <a:latin typeface="Calibri"/>
                <a:ea typeface="Calibri"/>
                <a:cs typeface="Calibri"/>
                <a:sym typeface="Calibri"/>
              </a:rPr>
              <a:t>, le </a:t>
            </a:r>
            <a:r>
              <a:rPr lang="fr-FR" sz="1200" b="0" i="0" u="none" strike="noStrike" cap="none" dirty="0" smtClean="0">
                <a:solidFill>
                  <a:schemeClr val="dk1"/>
                </a:solidFill>
                <a:latin typeface="Calibri"/>
                <a:ea typeface="Calibri"/>
                <a:cs typeface="Calibri"/>
                <a:sym typeface="Calibri"/>
              </a:rPr>
              <a:t>propulseur</a:t>
            </a:r>
            <a:r>
              <a:rPr lang="fr-FR" sz="1200" b="0" i="0" u="none" strike="noStrike" cap="none" dirty="0">
                <a:solidFill>
                  <a:schemeClr val="dk1"/>
                </a:solidFill>
                <a:latin typeface="Calibri"/>
                <a:ea typeface="Calibri"/>
                <a:cs typeface="Calibri"/>
                <a:sym typeface="Calibri"/>
              </a:rPr>
              <a:t>. Certains sont orientés vers les interactions sociales, certains sont orientés vers la pensée et certains sont orientés vers l'action. Un individu peut jouer plusieurs rôles, mais vous avez probablement une préférence pour un, deux ou trois. Il est très peu probable que vous vous </a:t>
            </a:r>
            <a:r>
              <a:rPr lang="fr-FR" sz="1200" b="0" i="0" u="none" strike="noStrike" cap="none" dirty="0" smtClean="0">
                <a:solidFill>
                  <a:schemeClr val="dk1"/>
                </a:solidFill>
                <a:latin typeface="Calibri"/>
                <a:ea typeface="Calibri"/>
                <a:cs typeface="Calibri"/>
                <a:sym typeface="Calibri"/>
              </a:rPr>
              <a:t>sentiez </a:t>
            </a:r>
            <a:r>
              <a:rPr lang="fr-FR" sz="1200" b="0" i="0" u="none" strike="noStrike" cap="none" dirty="0">
                <a:solidFill>
                  <a:schemeClr val="dk1"/>
                </a:solidFill>
                <a:latin typeface="Calibri"/>
                <a:ea typeface="Calibri"/>
                <a:cs typeface="Calibri"/>
                <a:sym typeface="Calibri"/>
              </a:rPr>
              <a:t>à l'aise de prendre tous les rôles</a:t>
            </a:r>
            <a:r>
              <a:rPr lang="fr-FR" sz="1200" b="0" i="0" u="none" strike="noStrike" cap="none" dirty="0" smtClean="0">
                <a:solidFill>
                  <a:schemeClr val="dk1"/>
                </a:solidFill>
                <a:latin typeface="Calibri"/>
                <a:ea typeface="Calibri"/>
                <a:cs typeface="Calibri"/>
                <a:sym typeface="Calibri"/>
              </a:rPr>
              <a:t>.</a:t>
            </a:r>
          </a:p>
          <a:p>
            <a:pPr marL="0" marR="0" lvl="0" indent="0" algn="l" rtl="0">
              <a:spcBef>
                <a:spcPts val="0"/>
              </a:spcBef>
              <a:buSzPct val="25000"/>
              <a:buNone/>
            </a:pPr>
            <a:endParaRPr lang="fr-FR"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Vous pouvez introduire</a:t>
            </a:r>
            <a:r>
              <a:rPr lang="fr-FR" sz="1200" b="0" i="0" u="none" strike="noStrike" cap="none" baseline="0" dirty="0" smtClean="0">
                <a:solidFill>
                  <a:schemeClr val="dk1"/>
                </a:solidFill>
                <a:latin typeface="Calibri"/>
                <a:ea typeface="Calibri"/>
                <a:cs typeface="Calibri"/>
                <a:sym typeface="Calibri"/>
              </a:rPr>
              <a:t> les rôles avec cette vidéo: https://www.youtube.com/watch?v=7K2F5IfMRSk</a:t>
            </a:r>
            <a:endParaRPr lang="fr-FR" sz="1200" b="0" i="0" u="none" strike="noStrike" cap="none" dirty="0">
              <a:solidFill>
                <a:schemeClr val="dk1"/>
              </a:solidFill>
              <a:latin typeface="Calibri"/>
              <a:ea typeface="Calibri"/>
              <a:cs typeface="Calibri"/>
              <a:sym typeface="Calibri"/>
            </a:endParaRPr>
          </a:p>
        </p:txBody>
      </p:sp>
      <p:sp>
        <p:nvSpPr>
          <p:cNvPr id="181" name="Shape 181"/>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fr-FR" sz="1800" b="0" i="0" u="none" strike="noStrike" cap="none">
                <a:solidFill>
                  <a:srgbClr val="000000"/>
                </a:solidFill>
                <a:latin typeface="Calibri"/>
                <a:ea typeface="Calibri"/>
                <a:cs typeface="Calibri"/>
                <a:sym typeface="Calibri"/>
              </a:rPr>
              <a:t>13</a:t>
            </a:fld>
            <a:endParaRPr lang="fr-FR"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62595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6" name="Shape 22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Expliquez que tous les rôles ont </a:t>
            </a:r>
            <a:r>
              <a:rPr lang="fr-FR" sz="1200" b="0" i="0" u="none" strike="noStrike" cap="none" dirty="0" smtClean="0">
                <a:solidFill>
                  <a:schemeClr val="dk1"/>
                </a:solidFill>
                <a:latin typeface="Calibri"/>
                <a:ea typeface="Calibri"/>
                <a:cs typeface="Calibri"/>
                <a:sym typeface="Calibri"/>
              </a:rPr>
              <a:t>des </a:t>
            </a:r>
            <a:r>
              <a:rPr lang="fr-FR" sz="1200" b="0" i="0" u="none" strike="noStrike" cap="none" dirty="0">
                <a:solidFill>
                  <a:schemeClr val="dk1"/>
                </a:solidFill>
                <a:latin typeface="Calibri"/>
                <a:ea typeface="Calibri"/>
                <a:cs typeface="Calibri"/>
                <a:sym typeface="Calibri"/>
              </a:rPr>
              <a:t>forces et </a:t>
            </a:r>
            <a:r>
              <a:rPr lang="fr-FR" sz="1200" b="0" i="0" u="none" strike="noStrike" cap="none" dirty="0" smtClean="0">
                <a:solidFill>
                  <a:schemeClr val="dk1"/>
                </a:solidFill>
                <a:latin typeface="Calibri"/>
                <a:ea typeface="Calibri"/>
                <a:cs typeface="Calibri"/>
                <a:sym typeface="Calibri"/>
              </a:rPr>
              <a:t>des </a:t>
            </a:r>
            <a:r>
              <a:rPr lang="fr-FR" sz="1200" b="0" i="0" u="none" strike="noStrike" cap="none" dirty="0">
                <a:solidFill>
                  <a:schemeClr val="dk1"/>
                </a:solidFill>
                <a:latin typeface="Calibri"/>
                <a:ea typeface="Calibri"/>
                <a:cs typeface="Calibri"/>
                <a:sym typeface="Calibri"/>
              </a:rPr>
              <a:t>faiblesses qui leur sont attachées. Lisez la description des différents rôles.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27" name="Shape 22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fr-FR" sz="1800" b="0" i="0" u="none" strike="noStrike" cap="none">
                <a:solidFill>
                  <a:srgbClr val="000000"/>
                </a:solidFill>
                <a:latin typeface="Calibri"/>
                <a:ea typeface="Calibri"/>
                <a:cs typeface="Calibri"/>
                <a:sym typeface="Calibri"/>
              </a:rPr>
              <a:t>14</a:t>
            </a:fld>
            <a:endParaRPr lang="fr-FR"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15304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2" name="Shape 24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Expliquez </a:t>
            </a:r>
            <a:r>
              <a:rPr lang="fr-FR" sz="1200" b="0" i="0" u="none" strike="noStrike" cap="none" dirty="0">
                <a:solidFill>
                  <a:schemeClr val="dk1"/>
                </a:solidFill>
                <a:latin typeface="Calibri"/>
                <a:ea typeface="Calibri"/>
                <a:cs typeface="Calibri"/>
                <a:sym typeface="Calibri"/>
              </a:rPr>
              <a:t>que tous les rôles ont </a:t>
            </a:r>
            <a:r>
              <a:rPr lang="fr-FR" sz="1200" b="0" i="0" u="none" strike="noStrike" cap="none" dirty="0" smtClean="0">
                <a:solidFill>
                  <a:schemeClr val="dk1"/>
                </a:solidFill>
                <a:latin typeface="Calibri"/>
                <a:ea typeface="Calibri"/>
                <a:cs typeface="Calibri"/>
                <a:sym typeface="Calibri"/>
              </a:rPr>
              <a:t>des </a:t>
            </a:r>
            <a:r>
              <a:rPr lang="fr-FR" sz="1200" b="0" i="0" u="none" strike="noStrike" cap="none" dirty="0">
                <a:solidFill>
                  <a:schemeClr val="dk1"/>
                </a:solidFill>
                <a:latin typeface="Calibri"/>
                <a:ea typeface="Calibri"/>
                <a:cs typeface="Calibri"/>
                <a:sym typeface="Calibri"/>
              </a:rPr>
              <a:t>forces et </a:t>
            </a:r>
            <a:r>
              <a:rPr lang="fr-FR" sz="1200" b="0" i="0" u="none" strike="noStrike" cap="none" dirty="0" smtClean="0">
                <a:solidFill>
                  <a:schemeClr val="dk1"/>
                </a:solidFill>
                <a:latin typeface="Calibri"/>
                <a:ea typeface="Calibri"/>
                <a:cs typeface="Calibri"/>
                <a:sym typeface="Calibri"/>
              </a:rPr>
              <a:t>des </a:t>
            </a:r>
            <a:r>
              <a:rPr lang="fr-FR" sz="1200" b="0" i="0" u="none" strike="noStrike" cap="none" dirty="0">
                <a:solidFill>
                  <a:schemeClr val="dk1"/>
                </a:solidFill>
                <a:latin typeface="Calibri"/>
                <a:ea typeface="Calibri"/>
                <a:cs typeface="Calibri"/>
                <a:sym typeface="Calibri"/>
              </a:rPr>
              <a:t>faiblesses qui leur sont attachées. Lisez la description des différents rôles.</a:t>
            </a:r>
          </a:p>
        </p:txBody>
      </p:sp>
      <p:sp>
        <p:nvSpPr>
          <p:cNvPr id="243" name="Shape 243"/>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fr-FR" sz="1800" b="0" i="0" u="none" strike="noStrike" cap="none">
                <a:solidFill>
                  <a:srgbClr val="000000"/>
                </a:solidFill>
                <a:latin typeface="Calibri"/>
                <a:ea typeface="Calibri"/>
                <a:cs typeface="Calibri"/>
                <a:sym typeface="Calibri"/>
              </a:rPr>
              <a:t>15</a:t>
            </a:fld>
            <a:endParaRPr lang="fr-FR"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72958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8" name="Shape 258"/>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Expliquez que tous les rôles ont </a:t>
            </a:r>
            <a:r>
              <a:rPr lang="fr-FR" sz="1200" b="0" i="0" u="none" strike="noStrike" cap="none" dirty="0" smtClean="0">
                <a:solidFill>
                  <a:schemeClr val="dk1"/>
                </a:solidFill>
                <a:latin typeface="Calibri"/>
                <a:ea typeface="Calibri"/>
                <a:cs typeface="Calibri"/>
                <a:sym typeface="Calibri"/>
              </a:rPr>
              <a:t>des </a:t>
            </a:r>
            <a:r>
              <a:rPr lang="fr-FR" sz="1200" b="0" i="0" u="none" strike="noStrike" cap="none" dirty="0">
                <a:solidFill>
                  <a:schemeClr val="dk1"/>
                </a:solidFill>
                <a:latin typeface="Calibri"/>
                <a:ea typeface="Calibri"/>
                <a:cs typeface="Calibri"/>
                <a:sym typeface="Calibri"/>
              </a:rPr>
              <a:t>forces et </a:t>
            </a:r>
            <a:r>
              <a:rPr lang="fr-FR" sz="1200" b="0" i="0" u="none" strike="noStrike" cap="none" dirty="0" smtClean="0">
                <a:solidFill>
                  <a:schemeClr val="dk1"/>
                </a:solidFill>
                <a:latin typeface="Calibri"/>
                <a:ea typeface="Calibri"/>
                <a:cs typeface="Calibri"/>
                <a:sym typeface="Calibri"/>
              </a:rPr>
              <a:t>des </a:t>
            </a:r>
            <a:r>
              <a:rPr lang="fr-FR" sz="1200" b="0" i="0" u="none" strike="noStrike" cap="none" dirty="0">
                <a:solidFill>
                  <a:schemeClr val="dk1"/>
                </a:solidFill>
                <a:latin typeface="Calibri"/>
                <a:ea typeface="Calibri"/>
                <a:cs typeface="Calibri"/>
                <a:sym typeface="Calibri"/>
              </a:rPr>
              <a:t>faiblesses qui leur sont attachées. Lisez la description des différents rôles.</a:t>
            </a:r>
          </a:p>
        </p:txBody>
      </p:sp>
      <p:sp>
        <p:nvSpPr>
          <p:cNvPr id="259" name="Shape 259"/>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fr-FR" sz="1800" b="0" i="0" u="none" strike="noStrike" cap="none">
                <a:solidFill>
                  <a:srgbClr val="000000"/>
                </a:solidFill>
                <a:latin typeface="Calibri"/>
                <a:ea typeface="Calibri"/>
                <a:cs typeface="Calibri"/>
                <a:sym typeface="Calibri"/>
              </a:rPr>
              <a:t>16</a:t>
            </a:fld>
            <a:endParaRPr lang="fr-FR"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77989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4" name="Shape 274"/>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Divisez </a:t>
            </a:r>
            <a:r>
              <a:rPr lang="fr-FR" sz="1200" b="0" i="0" u="none" strike="noStrike" cap="none" dirty="0">
                <a:solidFill>
                  <a:schemeClr val="dk1"/>
                </a:solidFill>
                <a:latin typeface="Calibri"/>
                <a:ea typeface="Calibri"/>
                <a:cs typeface="Calibri"/>
                <a:sym typeface="Calibri"/>
              </a:rPr>
              <a:t>les élèves en groupes de 4 ou 5. Dirigez les élèves vers La Fiche de « Rôle d'équipe ». </a:t>
            </a:r>
            <a:r>
              <a:rPr lang="fr-FR" sz="1200" b="0" i="0" u="none" strike="noStrike" cap="none" dirty="0" smtClean="0">
                <a:solidFill>
                  <a:schemeClr val="dk1"/>
                </a:solidFill>
                <a:latin typeface="Calibri"/>
                <a:ea typeface="Calibri"/>
                <a:cs typeface="Calibri"/>
                <a:sym typeface="Calibri"/>
              </a:rPr>
              <a:t>Demandez </a:t>
            </a:r>
            <a:r>
              <a:rPr lang="fr-FR" sz="1200" b="0" i="0" u="none" strike="noStrike" cap="none" dirty="0">
                <a:solidFill>
                  <a:schemeClr val="dk1"/>
                </a:solidFill>
                <a:latin typeface="Calibri"/>
                <a:ea typeface="Calibri"/>
                <a:cs typeface="Calibri"/>
                <a:sym typeface="Calibri"/>
              </a:rPr>
              <a:t>aux étudiants d’examiner les caractéristiques des différents rôles et </a:t>
            </a:r>
            <a:r>
              <a:rPr lang="fr-FR" sz="1200" b="0" i="0" u="none" strike="noStrike" cap="none" dirty="0" smtClean="0">
                <a:solidFill>
                  <a:schemeClr val="dk1"/>
                </a:solidFill>
                <a:latin typeface="Calibri"/>
                <a:ea typeface="Calibri"/>
                <a:cs typeface="Calibri"/>
                <a:sym typeface="Calibri"/>
              </a:rPr>
              <a:t>d’identifier </a:t>
            </a:r>
            <a:r>
              <a:rPr lang="fr-FR" sz="1200" b="0" i="0" u="none" strike="noStrike" cap="none" dirty="0">
                <a:solidFill>
                  <a:schemeClr val="dk1"/>
                </a:solidFill>
                <a:latin typeface="Calibri"/>
                <a:ea typeface="Calibri"/>
                <a:cs typeface="Calibri"/>
                <a:sym typeface="Calibri"/>
              </a:rPr>
              <a:t>ceux d'entre eux les </a:t>
            </a:r>
            <a:r>
              <a:rPr lang="fr-FR" sz="1200" b="0" i="0" u="none" strike="noStrike" cap="none" dirty="0" smtClean="0">
                <a:solidFill>
                  <a:schemeClr val="dk1"/>
                </a:solidFill>
                <a:latin typeface="Calibri"/>
                <a:ea typeface="Calibri"/>
                <a:cs typeface="Calibri"/>
                <a:sym typeface="Calibri"/>
              </a:rPr>
              <a:t>représentant </a:t>
            </a:r>
            <a:r>
              <a:rPr lang="fr-FR" sz="1200" b="0" i="0" u="none" strike="noStrike" cap="none" dirty="0">
                <a:solidFill>
                  <a:schemeClr val="dk1"/>
                </a:solidFill>
                <a:latin typeface="Calibri"/>
                <a:ea typeface="Calibri"/>
                <a:cs typeface="Calibri"/>
                <a:sym typeface="Calibri"/>
              </a:rPr>
              <a:t>le mieux (Ils peuvent </a:t>
            </a:r>
            <a:r>
              <a:rPr lang="fr-FR" sz="1200" b="0" i="0" u="none" strike="noStrike" cap="none" dirty="0" smtClean="0">
                <a:solidFill>
                  <a:schemeClr val="dk1"/>
                </a:solidFill>
                <a:latin typeface="Calibri"/>
                <a:ea typeface="Calibri"/>
                <a:cs typeface="Calibri"/>
                <a:sym typeface="Calibri"/>
              </a:rPr>
              <a:t>en choisir </a:t>
            </a:r>
            <a:r>
              <a:rPr lang="fr-FR" sz="1200" b="0" i="0" u="none" strike="noStrike" cap="none" dirty="0">
                <a:solidFill>
                  <a:schemeClr val="dk1"/>
                </a:solidFill>
                <a:latin typeface="Calibri"/>
                <a:ea typeface="Calibri"/>
                <a:cs typeface="Calibri"/>
                <a:sym typeface="Calibri"/>
              </a:rPr>
              <a:t>jusqu'à trois) et identifier les forces et les faiblesses.</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Une fois qu'ils ont identifié leurs préférences, ils </a:t>
            </a:r>
            <a:r>
              <a:rPr lang="fr-FR" sz="1200" b="0" i="0" u="none" strike="noStrike" cap="none" dirty="0" smtClean="0">
                <a:solidFill>
                  <a:schemeClr val="dk1"/>
                </a:solidFill>
                <a:latin typeface="Calibri"/>
                <a:ea typeface="Calibri"/>
                <a:cs typeface="Calibri"/>
                <a:sym typeface="Calibri"/>
              </a:rPr>
              <a:t>doivent </a:t>
            </a:r>
            <a:r>
              <a:rPr lang="fr-FR" sz="1200" b="0" i="0" u="none" strike="noStrike" cap="none" dirty="0">
                <a:solidFill>
                  <a:schemeClr val="dk1"/>
                </a:solidFill>
                <a:latin typeface="Calibri"/>
                <a:ea typeface="Calibri"/>
                <a:cs typeface="Calibri"/>
                <a:sym typeface="Calibri"/>
              </a:rPr>
              <a:t>les partager avec le reste de leur groupe et prendre note de tous les rôles couverts par les membres du groupe. Vous pouvez utiliser les « Post-</a:t>
            </a:r>
            <a:r>
              <a:rPr lang="fr-FR" sz="1200" b="0" i="0" u="none" strike="noStrike" cap="none" dirty="0" err="1">
                <a:solidFill>
                  <a:schemeClr val="dk1"/>
                </a:solidFill>
                <a:latin typeface="Calibri"/>
                <a:ea typeface="Calibri"/>
                <a:cs typeface="Calibri"/>
                <a:sym typeface="Calibri"/>
              </a:rPr>
              <a:t>its</a:t>
            </a:r>
            <a:r>
              <a:rPr lang="fr-FR" sz="1200" b="0" i="0" u="none" strike="noStrike" cap="none" dirty="0">
                <a:solidFill>
                  <a:schemeClr val="dk1"/>
                </a:solidFill>
                <a:latin typeface="Calibri"/>
                <a:ea typeface="Calibri"/>
                <a:cs typeface="Calibri"/>
                <a:sym typeface="Calibri"/>
              </a:rPr>
              <a:t> » et « flip charts » si disponibles. Ils devraient discuter des questions suivantes :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Y </a:t>
            </a:r>
            <a:r>
              <a:rPr lang="fr-FR" sz="1200" b="0" i="0" u="none" strike="noStrike" cap="none" dirty="0" err="1">
                <a:solidFill>
                  <a:schemeClr val="dk1"/>
                </a:solidFill>
                <a:latin typeface="Calibri"/>
                <a:ea typeface="Calibri"/>
                <a:cs typeface="Calibri"/>
                <a:sym typeface="Calibri"/>
              </a:rPr>
              <a:t>a-t-il</a:t>
            </a:r>
            <a:r>
              <a:rPr lang="fr-FR" sz="1200" b="0" i="0" u="none" strike="noStrike" cap="none" dirty="0">
                <a:solidFill>
                  <a:schemeClr val="dk1"/>
                </a:solidFill>
                <a:latin typeface="Calibri"/>
                <a:ea typeface="Calibri"/>
                <a:cs typeface="Calibri"/>
                <a:sym typeface="Calibri"/>
              </a:rPr>
              <a:t> des rôles manquants?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Êtes-vous dominé par un ou deux rôles en particulier?</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Quelles seraient les forces et les faiblesses de votre équipe?</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Où les conflits peuvent-ils survenir?</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Comment peut-on faire face à la diversité?</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Ils ont </a:t>
            </a:r>
            <a:r>
              <a:rPr lang="fr-FR" sz="1200" b="1" i="0" u="none" strike="noStrike" cap="none" dirty="0">
                <a:solidFill>
                  <a:schemeClr val="dk1"/>
                </a:solidFill>
                <a:latin typeface="Calibri"/>
                <a:ea typeface="Calibri"/>
                <a:cs typeface="Calibri"/>
                <a:sym typeface="Calibri"/>
              </a:rPr>
              <a:t>15 minutes</a:t>
            </a:r>
            <a:r>
              <a:rPr lang="fr-FR" sz="1200" b="0" i="0" u="none" strike="noStrike" cap="none" dirty="0">
                <a:solidFill>
                  <a:schemeClr val="dk1"/>
                </a:solidFill>
                <a:latin typeface="Calibri"/>
                <a:ea typeface="Calibri"/>
                <a:cs typeface="Calibri"/>
                <a:sym typeface="Calibri"/>
              </a:rPr>
              <a:t> pour cette activité. Après avoir terminé, ils devraient partager leurs réponses avec le groupe. Vous avez </a:t>
            </a:r>
            <a:r>
              <a:rPr lang="fr-FR" sz="1200" b="1" i="0" u="none" strike="noStrike" cap="none" dirty="0">
                <a:solidFill>
                  <a:schemeClr val="dk1"/>
                </a:solidFill>
                <a:latin typeface="Calibri"/>
                <a:ea typeface="Calibri"/>
                <a:cs typeface="Calibri"/>
                <a:sym typeface="Calibri"/>
              </a:rPr>
              <a:t>15 minutes</a:t>
            </a:r>
            <a:r>
              <a:rPr lang="fr-FR" sz="1200" b="0" i="0" u="none" strike="noStrike" cap="none" dirty="0">
                <a:solidFill>
                  <a:schemeClr val="dk1"/>
                </a:solidFill>
                <a:latin typeface="Calibri"/>
                <a:ea typeface="Calibri"/>
                <a:cs typeface="Calibri"/>
                <a:sym typeface="Calibri"/>
              </a:rPr>
              <a:t> pour faciliter ces commentaires. Tandis que les étudiants </a:t>
            </a:r>
            <a:r>
              <a:rPr lang="fr-FR" sz="1200" b="0" i="0" u="none" strike="noStrike" cap="none" dirty="0" smtClean="0">
                <a:solidFill>
                  <a:schemeClr val="dk1"/>
                </a:solidFill>
                <a:latin typeface="Calibri"/>
                <a:ea typeface="Calibri"/>
                <a:cs typeface="Calibri"/>
                <a:sym typeface="Calibri"/>
              </a:rPr>
              <a:t>travaillent, circule</a:t>
            </a:r>
            <a:r>
              <a:rPr lang="fr-FR" sz="1200" b="0" i="0" u="none" strike="noStrike" cap="none" dirty="0">
                <a:solidFill>
                  <a:schemeClr val="dk1"/>
                </a:solidFill>
                <a:latin typeface="Calibri"/>
                <a:ea typeface="Calibri"/>
                <a:cs typeface="Calibri"/>
                <a:sym typeface="Calibri"/>
              </a:rPr>
              <a:t>z</a:t>
            </a:r>
            <a:r>
              <a:rPr lang="fr-FR" sz="1200" b="0" i="0" u="none" strike="noStrike" cap="none" dirty="0" smtClean="0">
                <a:solidFill>
                  <a:schemeClr val="dk1"/>
                </a:solidFill>
                <a:latin typeface="Calibri"/>
                <a:ea typeface="Calibri"/>
                <a:cs typeface="Calibri"/>
                <a:sym typeface="Calibri"/>
              </a:rPr>
              <a:t> </a:t>
            </a:r>
            <a:r>
              <a:rPr lang="fr-FR" sz="1200" b="0" i="0" u="none" strike="noStrike" cap="none" dirty="0">
                <a:solidFill>
                  <a:schemeClr val="dk1"/>
                </a:solidFill>
                <a:latin typeface="Calibri"/>
                <a:ea typeface="Calibri"/>
                <a:cs typeface="Calibri"/>
                <a:sym typeface="Calibri"/>
              </a:rPr>
              <a:t>autour de la salle en vérifiant que les élèves sont en mission et répondent aux questions.</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
            </a:r>
            <a:br>
              <a:rPr lang="fr-FR" sz="1200" b="0" i="0" u="none" strike="noStrike" cap="none" dirty="0">
                <a:solidFill>
                  <a:schemeClr val="dk1"/>
                </a:solidFill>
                <a:latin typeface="Calibri"/>
                <a:ea typeface="Calibri"/>
                <a:cs typeface="Calibri"/>
                <a:sym typeface="Calibri"/>
              </a:rPr>
            </a:br>
            <a:endParaRPr lang="fr-FR" sz="1200" b="0" i="0" u="none" strike="noStrike" cap="none" dirty="0">
              <a:solidFill>
                <a:schemeClr val="dk1"/>
              </a:solidFill>
              <a:latin typeface="Calibri"/>
              <a:ea typeface="Calibri"/>
              <a:cs typeface="Calibri"/>
              <a:sym typeface="Calibri"/>
            </a:endParaRPr>
          </a:p>
        </p:txBody>
      </p:sp>
      <p:sp>
        <p:nvSpPr>
          <p:cNvPr id="275" name="Shape 27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fr-FR" sz="1800" b="0" i="0" u="none" strike="noStrike" cap="none">
                <a:solidFill>
                  <a:srgbClr val="000000"/>
                </a:solidFill>
                <a:latin typeface="Calibri"/>
                <a:ea typeface="Calibri"/>
                <a:cs typeface="Calibri"/>
                <a:sym typeface="Calibri"/>
              </a:rPr>
              <a:t>17</a:t>
            </a:fld>
            <a:endParaRPr lang="fr-FR"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86185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2" name="Shape 28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Lisez les </a:t>
            </a:r>
            <a:r>
              <a:rPr lang="fr-FR" sz="1200" b="0" i="0" u="none" strike="noStrike" cap="none" dirty="0">
                <a:solidFill>
                  <a:schemeClr val="dk1"/>
                </a:solidFill>
                <a:latin typeface="Calibri"/>
                <a:ea typeface="Calibri"/>
                <a:cs typeface="Calibri"/>
                <a:sym typeface="Calibri"/>
              </a:rPr>
              <a:t>principaux points d'apprentissage listés sur la diapositive.</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Demandez s'il y a des questions.</a:t>
            </a:r>
          </a:p>
        </p:txBody>
      </p:sp>
      <p:sp>
        <p:nvSpPr>
          <p:cNvPr id="283" name="Shape 283"/>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fr-FR" sz="1800" b="0" i="0" u="none" strike="noStrike" cap="none">
                <a:solidFill>
                  <a:srgbClr val="000000"/>
                </a:solidFill>
                <a:latin typeface="Calibri"/>
                <a:ea typeface="Calibri"/>
                <a:cs typeface="Calibri"/>
                <a:sym typeface="Calibri"/>
              </a:rPr>
              <a:t>18</a:t>
            </a:fld>
            <a:endParaRPr lang="fr-FR"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87376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0" name="Shape 290"/>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Expliquez que la communication orale et l'écoute active sont des compétences essentielles pour un travail en équipe efficace. Lorsque nous travaillons avec d'autres, nous devons no</a:t>
            </a:r>
            <a:r>
              <a:rPr lang="fr-FR" dirty="0"/>
              <a:t>u</a:t>
            </a:r>
            <a:r>
              <a:rPr lang="fr-FR" sz="1200" b="0" i="0" u="none" strike="noStrike" cap="none" dirty="0">
                <a:solidFill>
                  <a:schemeClr val="dk1"/>
                </a:solidFill>
                <a:latin typeface="Calibri"/>
                <a:ea typeface="Calibri"/>
                <a:cs typeface="Calibri"/>
                <a:sym typeface="Calibri"/>
              </a:rPr>
              <a:t>s assurer que nous pouvons communiquer clairement et écouter efficacement. Cette activité est conçue pour vous faire pratiquer et réfléchir sur vos propres compétences de communication.</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Divisez le groupe en paires et donnez à un membre de chaque paire une feuille de papier vierge, et un membre de la Fiche « Dessiner dos à dos ». Informez les étudiants que la personne avec la feuille vierge doit dessiner les formes.  Mais….</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Vous n'êtes pas autorisé à leur montrer les formes!</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Vous ne pouvez pas leur dire quelles sont les formes!</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Vous devez simplement fournir des instructions.</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Ils ont </a:t>
            </a:r>
            <a:r>
              <a:rPr lang="fr-FR" sz="1200" b="1" i="0" u="none" strike="noStrike" cap="none" dirty="0">
                <a:solidFill>
                  <a:schemeClr val="dk1"/>
                </a:solidFill>
                <a:latin typeface="Calibri"/>
                <a:ea typeface="Calibri"/>
                <a:cs typeface="Calibri"/>
                <a:sym typeface="Calibri"/>
              </a:rPr>
              <a:t>10 minutes</a:t>
            </a:r>
            <a:r>
              <a:rPr lang="fr-FR" sz="1200" b="0" i="0" u="none" strike="noStrike" cap="none" dirty="0">
                <a:solidFill>
                  <a:schemeClr val="dk1"/>
                </a:solidFill>
                <a:latin typeface="Calibri"/>
                <a:ea typeface="Calibri"/>
                <a:cs typeface="Calibri"/>
                <a:sym typeface="Calibri"/>
              </a:rPr>
              <a:t> pour cette activité. Tandis que les étudiants </a:t>
            </a:r>
            <a:r>
              <a:rPr lang="fr-FR" sz="1200" b="0" i="0" u="none" strike="noStrike" cap="none" dirty="0" smtClean="0">
                <a:solidFill>
                  <a:schemeClr val="dk1"/>
                </a:solidFill>
                <a:latin typeface="Calibri"/>
                <a:ea typeface="Calibri"/>
                <a:cs typeface="Calibri"/>
                <a:sym typeface="Calibri"/>
              </a:rPr>
              <a:t>travaillent, </a:t>
            </a:r>
            <a:r>
              <a:rPr lang="fr-FR" sz="1200" b="0" i="0" u="none" strike="noStrike" cap="none" dirty="0">
                <a:solidFill>
                  <a:schemeClr val="dk1"/>
                </a:solidFill>
                <a:latin typeface="Calibri"/>
                <a:ea typeface="Calibri"/>
                <a:cs typeface="Calibri"/>
                <a:sym typeface="Calibri"/>
              </a:rPr>
              <a:t>circule</a:t>
            </a:r>
            <a:r>
              <a:rPr lang="fr-FR" dirty="0"/>
              <a:t>z</a:t>
            </a:r>
            <a:r>
              <a:rPr lang="fr-FR" sz="1200" b="0" i="0" u="none" strike="noStrike" cap="none" dirty="0">
                <a:solidFill>
                  <a:schemeClr val="dk1"/>
                </a:solidFill>
                <a:latin typeface="Calibri"/>
                <a:ea typeface="Calibri"/>
                <a:cs typeface="Calibri"/>
                <a:sym typeface="Calibri"/>
              </a:rPr>
              <a:t> autour de la salle en vérifiant que les élèves sont en mission et répondent aux questions.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91" name="Shape 291"/>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19</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8574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 name="Shape 6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Fournissez un bref aperçu de la session, les règles de fonctionnement pendant la formation, et présentez les objectifs d'apprentissage.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68" name="Shape 6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320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9" name="Shape 29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Une fois qu'ils ont terminé, ils devraient comparer les dessins avec les formes </a:t>
            </a:r>
            <a:r>
              <a:rPr lang="fr-FR" sz="1200" b="0" i="0" u="none" strike="noStrike" cap="none" dirty="0" smtClean="0">
                <a:solidFill>
                  <a:schemeClr val="dk1"/>
                </a:solidFill>
                <a:latin typeface="Calibri"/>
                <a:ea typeface="Calibri"/>
                <a:cs typeface="Calibri"/>
                <a:sym typeface="Calibri"/>
              </a:rPr>
              <a:t>originales </a:t>
            </a:r>
            <a:r>
              <a:rPr lang="fr-FR" sz="1200" b="0" i="0" u="none" strike="noStrike" cap="none" dirty="0">
                <a:solidFill>
                  <a:schemeClr val="dk1"/>
                </a:solidFill>
                <a:latin typeface="Calibri"/>
                <a:ea typeface="Calibri"/>
                <a:cs typeface="Calibri"/>
                <a:sym typeface="Calibri"/>
              </a:rPr>
              <a:t>et discuter des questions suivantes avec leur partenaire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Comment la première personne </a:t>
            </a:r>
            <a:r>
              <a:rPr lang="fr-FR" sz="1200" dirty="0" smtClean="0">
                <a:solidFill>
                  <a:srgbClr val="002060"/>
                </a:solidFill>
                <a:latin typeface="Cabin"/>
                <a:ea typeface="Cabin"/>
                <a:cs typeface="Cabin"/>
                <a:sym typeface="Cabin"/>
              </a:rPr>
              <a:t>a-t-elle</a:t>
            </a:r>
            <a:r>
              <a:rPr lang="fr-FR" sz="1200" b="0" i="0" u="none" strike="noStrike" cap="none" dirty="0" smtClean="0">
                <a:solidFill>
                  <a:schemeClr val="dk1"/>
                </a:solidFill>
                <a:latin typeface="Calibri"/>
                <a:ea typeface="Calibri"/>
                <a:cs typeface="Calibri"/>
                <a:sym typeface="Calibri"/>
              </a:rPr>
              <a:t> </a:t>
            </a:r>
            <a:r>
              <a:rPr lang="fr-FR" sz="1200" b="0" i="0" u="none" strike="noStrike" cap="none" dirty="0">
                <a:solidFill>
                  <a:schemeClr val="dk1"/>
                </a:solidFill>
                <a:latin typeface="Calibri"/>
                <a:ea typeface="Calibri"/>
                <a:cs typeface="Calibri"/>
                <a:sym typeface="Calibri"/>
              </a:rPr>
              <a:t>décrit la </a:t>
            </a:r>
            <a:r>
              <a:rPr lang="fr-FR" sz="1200" b="0" i="0" u="none" strike="noStrike" cap="none" dirty="0" smtClean="0">
                <a:solidFill>
                  <a:schemeClr val="dk1"/>
                </a:solidFill>
                <a:latin typeface="Calibri"/>
                <a:ea typeface="Calibri"/>
                <a:cs typeface="Calibri"/>
                <a:sym typeface="Calibri"/>
              </a:rPr>
              <a:t>forme?</a:t>
            </a:r>
          </a:p>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Comment </a:t>
            </a:r>
            <a:r>
              <a:rPr lang="fr-FR" sz="1200" b="0" i="0" u="none" strike="noStrike" cap="none" dirty="0">
                <a:solidFill>
                  <a:schemeClr val="dk1"/>
                </a:solidFill>
                <a:latin typeface="Calibri"/>
                <a:ea typeface="Calibri"/>
                <a:cs typeface="Calibri"/>
                <a:sym typeface="Calibri"/>
              </a:rPr>
              <a:t>la deuxième personne </a:t>
            </a:r>
            <a:r>
              <a:rPr lang="fr-FR" sz="1200" dirty="0" smtClean="0">
                <a:solidFill>
                  <a:srgbClr val="002060"/>
                </a:solidFill>
                <a:latin typeface="Cabin"/>
                <a:ea typeface="Cabin"/>
                <a:cs typeface="Cabin"/>
                <a:sym typeface="Cabin"/>
              </a:rPr>
              <a:t>a-t-elle</a:t>
            </a:r>
            <a:r>
              <a:rPr lang="fr-FR" sz="1200" b="0" i="0" u="none" strike="noStrike" cap="none" dirty="0" smtClean="0">
                <a:solidFill>
                  <a:schemeClr val="dk1"/>
                </a:solidFill>
                <a:latin typeface="Calibri"/>
                <a:ea typeface="Calibri"/>
                <a:cs typeface="Calibri"/>
                <a:sym typeface="Calibri"/>
              </a:rPr>
              <a:t> </a:t>
            </a:r>
            <a:r>
              <a:rPr lang="fr-FR" sz="1200" b="0" i="0" u="none" strike="noStrike" cap="none" dirty="0">
                <a:solidFill>
                  <a:schemeClr val="dk1"/>
                </a:solidFill>
                <a:latin typeface="Calibri"/>
                <a:ea typeface="Calibri"/>
                <a:cs typeface="Calibri"/>
                <a:sym typeface="Calibri"/>
              </a:rPr>
              <a:t>interprété les instructions?</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Y </a:t>
            </a:r>
            <a:r>
              <a:rPr lang="fr-FR" sz="1200" b="0" i="0" u="none" strike="noStrike" cap="none" dirty="0" err="1" smtClean="0">
                <a:solidFill>
                  <a:schemeClr val="dk1"/>
                </a:solidFill>
                <a:latin typeface="Calibri"/>
                <a:ea typeface="Calibri"/>
                <a:cs typeface="Calibri"/>
                <a:sym typeface="Calibri"/>
              </a:rPr>
              <a:t>a-t-il</a:t>
            </a:r>
            <a:r>
              <a:rPr lang="fr-FR" sz="1200" b="0" i="0" u="none" strike="noStrike" cap="none" dirty="0" smtClean="0">
                <a:solidFill>
                  <a:schemeClr val="dk1"/>
                </a:solidFill>
                <a:latin typeface="Calibri"/>
                <a:ea typeface="Calibri"/>
                <a:cs typeface="Calibri"/>
                <a:sym typeface="Calibri"/>
              </a:rPr>
              <a:t> </a:t>
            </a:r>
            <a:r>
              <a:rPr lang="fr-FR" sz="1200" b="0" i="0" u="none" strike="noStrike" cap="none" dirty="0">
                <a:solidFill>
                  <a:schemeClr val="dk1"/>
                </a:solidFill>
                <a:latin typeface="Calibri"/>
                <a:ea typeface="Calibri"/>
                <a:cs typeface="Calibri"/>
                <a:sym typeface="Calibri"/>
              </a:rPr>
              <a:t>eu des problèmes entre les deux parties ; envoi et réception du processus de communication?</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Comment deux personnes </a:t>
            </a:r>
            <a:r>
              <a:rPr lang="fr-FR" sz="1200" b="0" i="0" u="none" strike="noStrike" cap="none" dirty="0" smtClean="0">
                <a:solidFill>
                  <a:schemeClr val="dk1"/>
                </a:solidFill>
                <a:latin typeface="Calibri"/>
                <a:ea typeface="Calibri"/>
                <a:cs typeface="Calibri"/>
                <a:sym typeface="Calibri"/>
              </a:rPr>
              <a:t>peuvent-elles </a:t>
            </a:r>
            <a:r>
              <a:rPr lang="fr-FR" sz="1200" b="0" i="0" u="none" strike="noStrike" cap="none" dirty="0">
                <a:solidFill>
                  <a:schemeClr val="dk1"/>
                </a:solidFill>
                <a:latin typeface="Calibri"/>
                <a:ea typeface="Calibri"/>
                <a:cs typeface="Calibri"/>
                <a:sym typeface="Calibri"/>
              </a:rPr>
              <a:t>interpréter différemment les détails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Qu'aurait pu faire </a:t>
            </a:r>
            <a:r>
              <a:rPr lang="fr-FR" sz="1200" b="0" i="0" u="none" strike="noStrike" cap="none" dirty="0" smtClean="0">
                <a:solidFill>
                  <a:schemeClr val="dk1"/>
                </a:solidFill>
                <a:latin typeface="Calibri"/>
                <a:ea typeface="Calibri"/>
                <a:cs typeface="Calibri"/>
                <a:sym typeface="Calibri"/>
              </a:rPr>
              <a:t>différemment votre </a:t>
            </a:r>
            <a:r>
              <a:rPr lang="fr-FR" sz="1200" b="0" i="0" u="none" strike="noStrike" cap="none" dirty="0">
                <a:solidFill>
                  <a:schemeClr val="dk1"/>
                </a:solidFill>
                <a:latin typeface="Calibri"/>
                <a:ea typeface="Calibri"/>
                <a:cs typeface="Calibri"/>
                <a:sym typeface="Calibri"/>
              </a:rPr>
              <a:t>partenaire </a:t>
            </a:r>
            <a:r>
              <a:rPr lang="fr-FR" sz="1200" b="0" i="0" u="none" strike="noStrike" cap="none" dirty="0" smtClean="0">
                <a:solidFill>
                  <a:schemeClr val="dk1"/>
                </a:solidFill>
                <a:latin typeface="Calibri"/>
                <a:ea typeface="Calibri"/>
                <a:cs typeface="Calibri"/>
                <a:sym typeface="Calibri"/>
              </a:rPr>
              <a:t>pour </a:t>
            </a:r>
            <a:r>
              <a:rPr lang="fr-FR" sz="1200" b="0" i="0" u="none" strike="noStrike" cap="none" dirty="0">
                <a:solidFill>
                  <a:schemeClr val="dk1"/>
                </a:solidFill>
                <a:latin typeface="Calibri"/>
                <a:ea typeface="Calibri"/>
                <a:cs typeface="Calibri"/>
                <a:sym typeface="Calibri"/>
              </a:rPr>
              <a:t>vous aider?</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Ils ont </a:t>
            </a:r>
            <a:r>
              <a:rPr lang="fr-FR" sz="1200" b="1" i="0" u="none" strike="noStrike" cap="none" dirty="0">
                <a:solidFill>
                  <a:schemeClr val="dk1"/>
                </a:solidFill>
                <a:latin typeface="Calibri"/>
                <a:ea typeface="Calibri"/>
                <a:cs typeface="Calibri"/>
                <a:sym typeface="Calibri"/>
              </a:rPr>
              <a:t>15 minutes</a:t>
            </a:r>
            <a:r>
              <a:rPr lang="fr-FR" sz="1200" b="0" i="0" u="none" strike="noStrike" cap="none" dirty="0">
                <a:solidFill>
                  <a:schemeClr val="dk1"/>
                </a:solidFill>
                <a:latin typeface="Calibri"/>
                <a:ea typeface="Calibri"/>
                <a:cs typeface="Calibri"/>
                <a:sym typeface="Calibri"/>
              </a:rPr>
              <a:t> pour cette activité. Tandis que les étudiants travaillent circulent autour de la salle en vérifiant que les élèves sont en mission et répondent aux questions. Après avoir terminé, ils devraient partager leurs réponses avec le groupe. Vous avez </a:t>
            </a:r>
            <a:r>
              <a:rPr lang="fr-FR" sz="1200" b="1" i="0" u="none" strike="noStrike" cap="none" dirty="0">
                <a:solidFill>
                  <a:schemeClr val="dk1"/>
                </a:solidFill>
                <a:latin typeface="Calibri"/>
                <a:ea typeface="Calibri"/>
                <a:cs typeface="Calibri"/>
                <a:sym typeface="Calibri"/>
              </a:rPr>
              <a:t>10 minutes</a:t>
            </a:r>
            <a:r>
              <a:rPr lang="fr-FR" sz="1200" b="0" i="0" u="none" strike="noStrike" cap="none" dirty="0">
                <a:solidFill>
                  <a:schemeClr val="dk1"/>
                </a:solidFill>
                <a:latin typeface="Calibri"/>
                <a:ea typeface="Calibri"/>
                <a:cs typeface="Calibri"/>
                <a:sym typeface="Calibri"/>
              </a:rPr>
              <a:t> pour faciliter ces commentaires.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00" name="Shape 300"/>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20</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4951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7" name="Shape 30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Lisez les questions sur la diapo.</a:t>
            </a:r>
          </a:p>
          <a:p>
            <a:pPr marL="0" marR="0" lvl="0" indent="0" algn="l" rtl="0">
              <a:spcBef>
                <a:spcPts val="0"/>
              </a:spcBef>
              <a:buSzPct val="25000"/>
              <a:buNone/>
            </a:pPr>
            <a:endParaRPr lang="fr-F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Demandez s'il y a des questions.</a:t>
            </a:r>
          </a:p>
        </p:txBody>
      </p:sp>
      <p:sp>
        <p:nvSpPr>
          <p:cNvPr id="308" name="Shape 30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21</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2890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6" name="Shape 31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Expliquez </a:t>
            </a:r>
            <a:r>
              <a:rPr lang="fr-FR" sz="1200" b="0" i="0" u="none" strike="noStrike" cap="none" dirty="0">
                <a:solidFill>
                  <a:schemeClr val="dk1"/>
                </a:solidFill>
                <a:latin typeface="Calibri"/>
                <a:ea typeface="Calibri"/>
                <a:cs typeface="Calibri"/>
                <a:sym typeface="Calibri"/>
              </a:rPr>
              <a:t>que la conscience de </a:t>
            </a:r>
            <a:r>
              <a:rPr lang="fr-FR" sz="1200" b="0" i="0" u="none" strike="noStrike" cap="none" dirty="0" smtClean="0">
                <a:solidFill>
                  <a:schemeClr val="dk1"/>
                </a:solidFill>
                <a:latin typeface="Calibri"/>
                <a:ea typeface="Calibri"/>
                <a:cs typeface="Calibri"/>
                <a:sym typeface="Calibri"/>
              </a:rPr>
              <a:t>soi,</a:t>
            </a:r>
            <a:r>
              <a:rPr lang="fr-FR" sz="1200" b="0" i="0" u="none" strike="noStrike" cap="none" baseline="0"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la </a:t>
            </a:r>
            <a:r>
              <a:rPr lang="fr-FR" sz="1200" b="0" i="0" u="none" strike="noStrike" cap="none" dirty="0">
                <a:solidFill>
                  <a:schemeClr val="dk1"/>
                </a:solidFill>
                <a:latin typeface="Calibri"/>
                <a:ea typeface="Calibri"/>
                <a:cs typeface="Calibri"/>
                <a:sym typeface="Calibri"/>
              </a:rPr>
              <a:t>bonne communication orale et les compétences d'écoute active devraient aider à minimiser les conflits, mais quand les gens travaillent ensemble, ils s</a:t>
            </a:r>
            <a:r>
              <a:rPr lang="fr-FR" dirty="0"/>
              <a:t>’op</a:t>
            </a:r>
            <a:r>
              <a:rPr lang="fr-FR" sz="1200" b="0" i="0" u="none" strike="noStrike" cap="none" dirty="0">
                <a:solidFill>
                  <a:schemeClr val="dk1"/>
                </a:solidFill>
                <a:latin typeface="Calibri"/>
                <a:ea typeface="Calibri"/>
                <a:cs typeface="Calibri"/>
                <a:sym typeface="Calibri"/>
              </a:rPr>
              <a:t>poseront inévitablement. En fait, les conflits peuvent être une composante saine de la créativité et de l'innovation! Cependant, vous devez avoir des stratégies pour y faire face efficacement.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Dans la mesure du possible, les gens devraient essayer de résoudre les conflits à l'aide de la stratégie «collaborer» dans le coin supérieur droit - c'est là que vous êtes ouvert et honnête sur les besoins des deux parties et travailler ensemble pour </a:t>
            </a:r>
            <a:r>
              <a:rPr lang="fr-FR" sz="1200" b="0" i="0" u="none" strike="noStrike" cap="none" dirty="0" smtClean="0">
                <a:solidFill>
                  <a:schemeClr val="dk1"/>
                </a:solidFill>
                <a:latin typeface="Calibri"/>
                <a:ea typeface="Calibri"/>
                <a:cs typeface="Calibri"/>
                <a:sym typeface="Calibri"/>
              </a:rPr>
              <a:t>trouver </a:t>
            </a:r>
            <a:r>
              <a:rPr lang="fr-FR" sz="1200" b="0" i="0" u="none" strike="noStrike" cap="none" dirty="0">
                <a:solidFill>
                  <a:schemeClr val="dk1"/>
                </a:solidFill>
                <a:latin typeface="Calibri"/>
                <a:ea typeface="Calibri"/>
                <a:cs typeface="Calibri"/>
                <a:sym typeface="Calibri"/>
              </a:rPr>
              <a:t>une solution qui satisfera les deux. Si vous ignorez les besoins de votre adversaire ou que vous ignorez vos propres besoins, vous arriverez à une conclusion insatisfaisante. </a:t>
            </a:r>
          </a:p>
        </p:txBody>
      </p:sp>
      <p:sp>
        <p:nvSpPr>
          <p:cNvPr id="317" name="Shape 31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22</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9019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8" name="Shape 338"/>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Alors, comment réalisez-vous cela? </a:t>
            </a:r>
            <a:r>
              <a:rPr lang="fr-FR" sz="1200" b="0" i="0" u="none" strike="noStrike" cap="none" dirty="0" smtClean="0">
                <a:solidFill>
                  <a:schemeClr val="dk1"/>
                </a:solidFill>
                <a:latin typeface="Calibri"/>
                <a:ea typeface="Calibri"/>
                <a:cs typeface="Calibri"/>
                <a:sym typeface="Calibri"/>
              </a:rPr>
              <a:t>Dites </a:t>
            </a:r>
            <a:r>
              <a:rPr lang="fr-FR" sz="1200" b="0" i="0" u="none" strike="noStrike" cap="none" dirty="0">
                <a:solidFill>
                  <a:schemeClr val="dk1"/>
                </a:solidFill>
                <a:latin typeface="Calibri"/>
                <a:ea typeface="Calibri"/>
                <a:cs typeface="Calibri"/>
                <a:sym typeface="Calibri"/>
              </a:rPr>
              <a:t>aux élèves de suivre ces bonnes pratiques. Lisez les conseils sur la diapositive. </a:t>
            </a:r>
          </a:p>
        </p:txBody>
      </p:sp>
      <p:sp>
        <p:nvSpPr>
          <p:cNvPr id="339" name="Shape 339"/>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23</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5922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6" name="Shape 34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a:solidFill>
                  <a:schemeClr val="dk1"/>
                </a:solidFill>
                <a:latin typeface="Calibri"/>
                <a:ea typeface="Calibri"/>
                <a:cs typeface="Calibri"/>
                <a:sym typeface="Calibri"/>
              </a:rPr>
              <a:t>Concluez en résumant les </a:t>
            </a:r>
            <a:r>
              <a:rPr lang="fr-FR" sz="1200" b="0" i="0" u="none" strike="noStrike" cap="none" smtClean="0">
                <a:solidFill>
                  <a:schemeClr val="dk1"/>
                </a:solidFill>
                <a:latin typeface="Calibri"/>
                <a:ea typeface="Calibri"/>
                <a:cs typeface="Calibri"/>
                <a:sym typeface="Calibri"/>
              </a:rPr>
              <a:t>composantes </a:t>
            </a:r>
            <a:r>
              <a:rPr lang="fr-FR" sz="1200" b="0" i="0" u="none" strike="noStrike" cap="none">
                <a:solidFill>
                  <a:schemeClr val="dk1"/>
                </a:solidFill>
                <a:latin typeface="Calibri"/>
                <a:ea typeface="Calibri"/>
                <a:cs typeface="Calibri"/>
                <a:sym typeface="Calibri"/>
              </a:rPr>
              <a:t>d'une bonne équipe. </a:t>
            </a:r>
            <a:r>
              <a:rPr lang="fr-FR" sz="1200" b="0" i="0" u="none" strike="noStrike" cap="none" dirty="0">
                <a:solidFill>
                  <a:schemeClr val="dk1"/>
                </a:solidFill>
                <a:latin typeface="Calibri"/>
                <a:ea typeface="Calibri"/>
                <a:cs typeface="Calibri"/>
                <a:sym typeface="Calibri"/>
              </a:rPr>
              <a:t>Demandez s'il y a des questions.</a:t>
            </a:r>
          </a:p>
        </p:txBody>
      </p:sp>
      <p:sp>
        <p:nvSpPr>
          <p:cNvPr id="347" name="Shape 34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24</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0197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fr-CA" dirty="0" smtClean="0"/>
              <a:t>Vous pouvez recommander un test gratuit en ligne: https://www.16personalities.com/fr</a:t>
            </a:r>
            <a:endParaRPr dirty="0"/>
          </a:p>
        </p:txBody>
      </p:sp>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698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361" name="Shape 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8348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3" name="Shape 83"/>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Fournissez un bref aperçu de la session, les règles de fonctionnement pendant la formation, et présentez les objectifs d'apprentissage.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84" name="Shape 8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fr-FR" sz="1200" b="0" i="0" u="none" strike="noStrike" cap="none">
                <a:solidFill>
                  <a:schemeClr val="dk1"/>
                </a:solidFill>
                <a:latin typeface="Calibri"/>
                <a:ea typeface="Calibri"/>
                <a:cs typeface="Calibri"/>
                <a:sym typeface="Calibri"/>
              </a:rPr>
              <a:t>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1225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a:solidFill>
                  <a:schemeClr val="dk1"/>
                </a:solidFill>
                <a:latin typeface="Calibri"/>
                <a:ea typeface="Calibri"/>
                <a:cs typeface="Calibri"/>
                <a:sym typeface="Calibri"/>
              </a:rPr>
              <a:t>Lisez la définition du travail en équipe.</a:t>
            </a:r>
          </a:p>
        </p:txBody>
      </p:sp>
      <p:sp>
        <p:nvSpPr>
          <p:cNvPr id="92" name="Shape 92"/>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4</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2660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Expliquez que le travail d'équipe est susceptible de faire partie de leur vie quotidienne, il est donc utile de réfléchir à leurs expériences et de réfléchir à ce qu'ils savent déjà des équipes. </a:t>
            </a:r>
            <a:r>
              <a:rPr lang="fr-FR" sz="1200" b="0" i="0" u="none" strike="noStrike" cap="none" dirty="0" smtClean="0">
                <a:solidFill>
                  <a:schemeClr val="dk1"/>
                </a:solidFill>
                <a:latin typeface="Calibri"/>
                <a:ea typeface="Calibri"/>
                <a:cs typeface="Calibri"/>
                <a:sym typeface="Calibri"/>
              </a:rPr>
              <a:t>Demandez au groupe de se diviser en petits groupes et de donner </a:t>
            </a:r>
            <a:r>
              <a:rPr lang="fr-FR" sz="1200" b="0" i="0" u="none" strike="noStrike" cap="none" dirty="0">
                <a:solidFill>
                  <a:schemeClr val="dk1"/>
                </a:solidFill>
                <a:latin typeface="Calibri"/>
                <a:ea typeface="Calibri"/>
                <a:cs typeface="Calibri"/>
                <a:sym typeface="Calibri"/>
              </a:rPr>
              <a:t>des réponses aux questions suivantes :</a:t>
            </a:r>
          </a:p>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De quelles </a:t>
            </a:r>
            <a:r>
              <a:rPr lang="fr-FR" sz="1200" b="0" i="0" u="none" strike="noStrike" cap="none" dirty="0">
                <a:solidFill>
                  <a:schemeClr val="dk1"/>
                </a:solidFill>
                <a:latin typeface="Calibri"/>
                <a:ea typeface="Calibri"/>
                <a:cs typeface="Calibri"/>
                <a:sym typeface="Calibri"/>
              </a:rPr>
              <a:t>équipes </a:t>
            </a:r>
            <a:r>
              <a:rPr lang="fr-FR" sz="1200" b="0" i="0" u="none" strike="noStrike" cap="none" dirty="0" smtClean="0">
                <a:solidFill>
                  <a:schemeClr val="dk1"/>
                </a:solidFill>
                <a:latin typeface="Calibri"/>
                <a:ea typeface="Calibri"/>
                <a:cs typeface="Calibri"/>
                <a:sym typeface="Calibri"/>
              </a:rPr>
              <a:t>faites-vous partie?</a:t>
            </a:r>
            <a:endParaRPr lang="fr-F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Pourquoi le travail d'équipe est-il important?</a:t>
            </a:r>
          </a:p>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Quelles sont vos pires et meilleures expériences d'équipe et qu’est-ce qui en a fait une bonne ou une mauvaise expérience?</a:t>
            </a:r>
          </a:p>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De quelles </a:t>
            </a:r>
            <a:r>
              <a:rPr lang="fr-FR" sz="1200" b="0" i="0" u="none" strike="noStrike" cap="none" dirty="0">
                <a:solidFill>
                  <a:schemeClr val="dk1"/>
                </a:solidFill>
                <a:latin typeface="Calibri"/>
                <a:ea typeface="Calibri"/>
                <a:cs typeface="Calibri"/>
                <a:sym typeface="Calibri"/>
              </a:rPr>
              <a:t>compétences avez-vous besoin pour travailler efficacement </a:t>
            </a:r>
            <a:r>
              <a:rPr lang="fr-FR" sz="1200" b="0" i="0" u="none" strike="noStrike" cap="none" dirty="0" smtClean="0">
                <a:solidFill>
                  <a:schemeClr val="dk1"/>
                </a:solidFill>
                <a:latin typeface="Calibri"/>
                <a:ea typeface="Calibri"/>
                <a:cs typeface="Calibri"/>
                <a:sym typeface="Calibri"/>
              </a:rPr>
              <a:t>en équipe</a:t>
            </a:r>
            <a:r>
              <a:rPr lang="fr-FR" sz="1200" b="0" i="0" u="none" strike="noStrike" cap="none" dirty="0">
                <a:solidFill>
                  <a:schemeClr val="dk1"/>
                </a:solidFill>
                <a:latin typeface="Calibri"/>
                <a:ea typeface="Calibri"/>
                <a:cs typeface="Calibri"/>
                <a:sym typeface="Calibri"/>
              </a:rPr>
              <a:t>?</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Ils ont </a:t>
            </a:r>
            <a:r>
              <a:rPr lang="fr-FR" sz="1200" b="1" i="0" u="none" strike="noStrike" cap="none" dirty="0">
                <a:solidFill>
                  <a:schemeClr val="dk1"/>
                </a:solidFill>
                <a:latin typeface="Calibri"/>
                <a:ea typeface="Calibri"/>
                <a:cs typeface="Calibri"/>
                <a:sym typeface="Calibri"/>
              </a:rPr>
              <a:t>10 minutes</a:t>
            </a:r>
            <a:r>
              <a:rPr lang="fr-FR" sz="1200" b="0" i="0" u="none" strike="noStrike" cap="none" dirty="0">
                <a:solidFill>
                  <a:schemeClr val="dk1"/>
                </a:solidFill>
                <a:latin typeface="Calibri"/>
                <a:ea typeface="Calibri"/>
                <a:cs typeface="Calibri"/>
                <a:sym typeface="Calibri"/>
              </a:rPr>
              <a:t> pour cette activité. </a:t>
            </a:r>
          </a:p>
        </p:txBody>
      </p:sp>
      <p:sp>
        <p:nvSpPr>
          <p:cNvPr id="100" name="Shape 100"/>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fr-FR" sz="1200" b="0" i="0" u="none" strike="noStrike" cap="none">
                <a:solidFill>
                  <a:schemeClr val="dk1"/>
                </a:solidFill>
                <a:latin typeface="Calibri"/>
                <a:ea typeface="Calibri"/>
                <a:cs typeface="Calibri"/>
                <a:sym typeface="Calibri"/>
              </a:rPr>
              <a:t>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2296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Les diapositives suivantes devraient </a:t>
            </a:r>
            <a:r>
              <a:rPr lang="fr-FR" sz="1200" b="0" i="0" u="none" strike="noStrike" cap="none" dirty="0" smtClean="0">
                <a:solidFill>
                  <a:schemeClr val="dk1"/>
                </a:solidFill>
                <a:latin typeface="Calibri"/>
                <a:ea typeface="Calibri"/>
                <a:cs typeface="Calibri"/>
                <a:sym typeface="Calibri"/>
              </a:rPr>
              <a:t>s’appuyer </a:t>
            </a:r>
            <a:r>
              <a:rPr lang="fr-FR" sz="1200" b="0" i="0" u="none" strike="noStrike" cap="none" dirty="0">
                <a:solidFill>
                  <a:schemeClr val="dk1"/>
                </a:solidFill>
                <a:latin typeface="Calibri"/>
                <a:ea typeface="Calibri"/>
                <a:cs typeface="Calibri"/>
                <a:sym typeface="Calibri"/>
              </a:rPr>
              <a:t>sur les thèmes identifiés dans la première activité. L'animateur doit </a:t>
            </a:r>
            <a:r>
              <a:rPr lang="fr-FR" sz="1200" b="0" i="0" u="none" strike="noStrike" cap="none" dirty="0" smtClean="0">
                <a:solidFill>
                  <a:schemeClr val="dk1"/>
                </a:solidFill>
                <a:latin typeface="Calibri"/>
                <a:ea typeface="Calibri"/>
                <a:cs typeface="Calibri"/>
                <a:sym typeface="Calibri"/>
              </a:rPr>
              <a:t>faire des liens entre le </a:t>
            </a:r>
            <a:r>
              <a:rPr lang="fr-FR" sz="1200" b="0" i="0" u="none" strike="noStrike" cap="none" dirty="0">
                <a:solidFill>
                  <a:schemeClr val="dk1"/>
                </a:solidFill>
                <a:latin typeface="Calibri"/>
                <a:ea typeface="Calibri"/>
                <a:cs typeface="Calibri"/>
                <a:sym typeface="Calibri"/>
              </a:rPr>
              <a:t>contenu des diapositives </a:t>
            </a:r>
            <a:r>
              <a:rPr lang="fr-FR" sz="1200" b="0" i="0" u="none" strike="noStrike" cap="none" dirty="0" smtClean="0">
                <a:solidFill>
                  <a:schemeClr val="dk1"/>
                </a:solidFill>
                <a:latin typeface="Calibri"/>
                <a:ea typeface="Calibri"/>
                <a:cs typeface="Calibri"/>
                <a:sym typeface="Calibri"/>
              </a:rPr>
              <a:t>et </a:t>
            </a:r>
            <a:r>
              <a:rPr lang="fr-FR" sz="1200" b="0" i="0" u="none" strike="noStrike" cap="none" dirty="0">
                <a:solidFill>
                  <a:schemeClr val="dk1"/>
                </a:solidFill>
                <a:latin typeface="Calibri"/>
                <a:ea typeface="Calibri"/>
                <a:cs typeface="Calibri"/>
                <a:sym typeface="Calibri"/>
              </a:rPr>
              <a:t>les réponses fournies </a:t>
            </a:r>
            <a:r>
              <a:rPr lang="fr-FR" sz="1200" b="0" i="0" u="none" strike="noStrike" cap="none" dirty="0" smtClean="0">
                <a:solidFill>
                  <a:schemeClr val="dk1"/>
                </a:solidFill>
                <a:latin typeface="Calibri"/>
                <a:ea typeface="Calibri"/>
                <a:cs typeface="Calibri"/>
                <a:sym typeface="Calibri"/>
              </a:rPr>
              <a:t>par les </a:t>
            </a:r>
            <a:r>
              <a:rPr lang="fr-FR" sz="1200" b="0" i="0" u="none" strike="noStrike" cap="none" dirty="0">
                <a:solidFill>
                  <a:schemeClr val="dk1"/>
                </a:solidFill>
                <a:latin typeface="Calibri"/>
                <a:ea typeface="Calibri"/>
                <a:cs typeface="Calibri"/>
                <a:sym typeface="Calibri"/>
              </a:rPr>
              <a:t>élèves. </a:t>
            </a:r>
            <a:r>
              <a:rPr lang="fr-FR" sz="1200" b="0" i="0" u="none" strike="noStrike" cap="none" dirty="0" smtClean="0">
                <a:solidFill>
                  <a:schemeClr val="dk1"/>
                </a:solidFill>
                <a:latin typeface="Calibri"/>
                <a:ea typeface="Calibri"/>
                <a:cs typeface="Calibri"/>
                <a:sym typeface="Calibri"/>
              </a:rPr>
              <a:t>Si </a:t>
            </a:r>
            <a:r>
              <a:rPr lang="fr-FR" sz="1200" b="0" i="0" u="none" strike="noStrike" cap="none" dirty="0">
                <a:solidFill>
                  <a:schemeClr val="dk1"/>
                </a:solidFill>
                <a:latin typeface="Calibri"/>
                <a:ea typeface="Calibri"/>
                <a:cs typeface="Calibri"/>
                <a:sym typeface="Calibri"/>
              </a:rPr>
              <a:t>les étudiants ont bien </a:t>
            </a:r>
            <a:r>
              <a:rPr lang="fr-FR" sz="1200" b="0" i="0" u="none" strike="noStrike" cap="none" dirty="0" smtClean="0">
                <a:solidFill>
                  <a:schemeClr val="dk1"/>
                </a:solidFill>
                <a:latin typeface="Calibri"/>
                <a:ea typeface="Calibri"/>
                <a:cs typeface="Calibri"/>
                <a:sym typeface="Calibri"/>
              </a:rPr>
              <a:t>identifié</a:t>
            </a:r>
            <a:r>
              <a:rPr lang="fr-FR" sz="1200" b="0" i="0" u="none" strike="noStrike" cap="none" baseline="0"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les </a:t>
            </a:r>
            <a:r>
              <a:rPr lang="fr-FR" sz="1200" b="0" i="0" u="none" strike="noStrike" cap="none" dirty="0">
                <a:solidFill>
                  <a:schemeClr val="dk1"/>
                </a:solidFill>
                <a:latin typeface="Calibri"/>
                <a:ea typeface="Calibri"/>
                <a:cs typeface="Calibri"/>
                <a:sym typeface="Calibri"/>
              </a:rPr>
              <a:t>thèmes, le facilitateur peut </a:t>
            </a:r>
            <a:r>
              <a:rPr lang="fr-FR" sz="1200" b="0" i="0" u="none" strike="noStrike" cap="none" dirty="0" smtClean="0">
                <a:solidFill>
                  <a:schemeClr val="dk1"/>
                </a:solidFill>
                <a:latin typeface="Calibri"/>
                <a:ea typeface="Calibri"/>
                <a:cs typeface="Calibri"/>
                <a:sym typeface="Calibri"/>
              </a:rPr>
              <a:t>survoler rapidement le </a:t>
            </a:r>
            <a:r>
              <a:rPr lang="fr-FR" sz="1200" b="0" i="0" u="none" strike="noStrike" cap="none" dirty="0">
                <a:solidFill>
                  <a:schemeClr val="dk1"/>
                </a:solidFill>
                <a:latin typeface="Calibri"/>
                <a:ea typeface="Calibri"/>
                <a:cs typeface="Calibri"/>
                <a:sym typeface="Calibri"/>
              </a:rPr>
              <a:t>contenu. </a:t>
            </a:r>
          </a:p>
          <a:p>
            <a:pPr marL="0" marR="0" lvl="0" indent="0" algn="l" rtl="0">
              <a:spcBef>
                <a:spcPts val="0"/>
              </a:spcBef>
              <a:buSzPct val="25000"/>
              <a:buNone/>
            </a:pPr>
            <a:r>
              <a:rPr lang="fr-FR" dirty="0" smtClean="0"/>
              <a:t>Si </a:t>
            </a:r>
            <a:r>
              <a:rPr lang="fr-FR" sz="1200" b="0" i="0" u="none" strike="noStrike" cap="none" dirty="0" smtClean="0">
                <a:solidFill>
                  <a:schemeClr val="dk1"/>
                </a:solidFill>
                <a:latin typeface="Calibri"/>
                <a:ea typeface="Calibri"/>
                <a:cs typeface="Calibri"/>
                <a:sym typeface="Calibri"/>
              </a:rPr>
              <a:t>les </a:t>
            </a:r>
            <a:r>
              <a:rPr lang="fr-FR" sz="1200" b="0" i="0" u="none" strike="noStrike" cap="none" dirty="0">
                <a:solidFill>
                  <a:schemeClr val="dk1"/>
                </a:solidFill>
                <a:latin typeface="Calibri"/>
                <a:ea typeface="Calibri"/>
                <a:cs typeface="Calibri"/>
                <a:sym typeface="Calibri"/>
              </a:rPr>
              <a:t>élèves n'ont pas réussi à repérer les points clés, consacrez plus de temps au contenu.</a:t>
            </a:r>
          </a:p>
          <a:p>
            <a:pPr marL="0" marR="0" lvl="0" indent="0" algn="l" rtl="0">
              <a:spcBef>
                <a:spcPts val="0"/>
              </a:spcBef>
              <a:buSzPct val="25000"/>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Soulignez que le travail d'équipe n'est pas seulement une compétence en matière d'employabilité ... c'est aussi une compétence de vie importante parce que les équipes jouent un rôle dans tous les aspects de la vie - ils devront peut-être travailler efficacement dans leur famille, à l'université ou dans une équipe de sport</a:t>
            </a:r>
          </a:p>
        </p:txBody>
      </p:sp>
      <p:sp>
        <p:nvSpPr>
          <p:cNvPr id="107" name="Shape 10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6</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6690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Cependant, c'est certainement une compétence d'employabilité importante parce que pour le recruteur un bon candidat est un candidat qui travaille en équipe! L’Association nationale des collèges et employeurs (NACE) a constaté que la capacité de travailler en équipe était la </a:t>
            </a:r>
            <a:r>
              <a:rPr lang="fr-FR" sz="1200" b="0" i="0" u="none" strike="noStrike" cap="none" dirty="0" smtClean="0">
                <a:solidFill>
                  <a:schemeClr val="dk1"/>
                </a:solidFill>
                <a:latin typeface="Calibri"/>
                <a:ea typeface="Calibri"/>
                <a:cs typeface="Calibri"/>
                <a:sym typeface="Calibri"/>
              </a:rPr>
              <a:t>compétence </a:t>
            </a:r>
            <a:r>
              <a:rPr lang="fr-FR" sz="1200" b="0" i="0" u="none" strike="noStrike" cap="none" dirty="0">
                <a:solidFill>
                  <a:schemeClr val="dk1"/>
                </a:solidFill>
                <a:latin typeface="Calibri"/>
                <a:ea typeface="Calibri"/>
                <a:cs typeface="Calibri"/>
                <a:sym typeface="Calibri"/>
              </a:rPr>
              <a:t>la plus importante que recherchent les employeurs. Par conséquent, vous devez avoir les compétences nécessaires pour travailler en équipe et pouvoir </a:t>
            </a:r>
            <a:r>
              <a:rPr lang="fr-FR" sz="1200" b="0" i="0" u="none" strike="noStrike" cap="none" dirty="0" smtClean="0">
                <a:solidFill>
                  <a:schemeClr val="dk1"/>
                </a:solidFill>
                <a:latin typeface="Calibri"/>
                <a:ea typeface="Calibri"/>
                <a:cs typeface="Calibri"/>
                <a:sym typeface="Calibri"/>
              </a:rPr>
              <a:t>en parler lors d’un entretien</a:t>
            </a:r>
            <a:r>
              <a:rPr lang="fr-FR" sz="1200" b="0" i="0" u="none" strike="noStrike" cap="none" baseline="0"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d'embauche</a:t>
            </a:r>
            <a:r>
              <a:rPr lang="fr-FR" sz="1200" b="0" i="0" u="none" strike="noStrike" cap="none" dirty="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http://www.naceweb.org/talent-acquisition/candidate-selection/the-attributes-employers-seek-on-a-candidates-resume/</a:t>
            </a:r>
            <a:endParaRPr lang="fr-FR" sz="1200" b="0" i="0" u="none" strike="noStrike" cap="none" dirty="0">
              <a:solidFill>
                <a:schemeClr val="dk1"/>
              </a:solidFill>
              <a:latin typeface="Calibri"/>
              <a:ea typeface="Calibri"/>
              <a:cs typeface="Calibri"/>
              <a:sym typeface="Calibri"/>
            </a:endParaRPr>
          </a:p>
        </p:txBody>
      </p:sp>
      <p:sp>
        <p:nvSpPr>
          <p:cNvPr id="117" name="Shape 11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7</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75993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Expliquez que les étudiants vont très probablement travailler en équipe dès qu'ils commenceront à travailler. Les employeurs aiment utiliser des équipes parce que les réussites sont plus facilement atteignables et la qualité des résultats meilleure; Il permet de réduire les coûts ; </a:t>
            </a:r>
          </a:p>
          <a:p>
            <a:pPr marL="0" marR="0" lvl="0" indent="0" algn="l" rtl="0">
              <a:spcBef>
                <a:spcPts val="0"/>
              </a:spcBef>
              <a:buSzPct val="25000"/>
              <a:buNone/>
            </a:pPr>
            <a:r>
              <a:rPr lang="fr-FR" sz="1200" b="0" i="0" u="none" strike="noStrike" cap="none" dirty="0">
                <a:solidFill>
                  <a:schemeClr val="dk1"/>
                </a:solidFill>
                <a:latin typeface="Calibri"/>
                <a:ea typeface="Calibri"/>
                <a:cs typeface="Calibri"/>
                <a:sym typeface="Calibri"/>
              </a:rPr>
              <a:t>Il pousse à la créativité et à l’innovation ; Crée et maintient un climat de confiance et de communication franche et honnête ; Il encourage les échanges et le feedback……</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25" name="Shape 12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8</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4601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 Le succès de l’équipe peut avoir des retombées positives sur l’équipe mais aussi sur les individus qui la </a:t>
            </a:r>
            <a:r>
              <a:rPr lang="fr-FR" sz="1200" b="0" i="0" u="none" strike="noStrike" cap="none" dirty="0" smtClean="0">
                <a:solidFill>
                  <a:schemeClr val="dk1"/>
                </a:solidFill>
                <a:latin typeface="Calibri"/>
                <a:ea typeface="Calibri"/>
                <a:cs typeface="Calibri"/>
                <a:sym typeface="Calibri"/>
              </a:rPr>
              <a:t>composent</a:t>
            </a:r>
            <a:r>
              <a:rPr lang="fr-FR" sz="1200" b="0" i="0" u="none" strike="noStrike" cap="none" dirty="0">
                <a:solidFill>
                  <a:schemeClr val="dk1"/>
                </a:solidFill>
                <a:latin typeface="Calibri"/>
                <a:ea typeface="Calibri"/>
                <a:cs typeface="Calibri"/>
                <a:sym typeface="Calibri"/>
              </a:rPr>
              <a:t> ; Le travail d’équipe encourage à la rigueur dans les habitudes de travail ; Il réduit l’absentéisme et apporte une continuité dans le travail.</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34" name="Shape 13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9</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9406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Empty Cover">
    <p:spTree>
      <p:nvGrpSpPr>
        <p:cNvPr id="1"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ontent 1">
    <p:spTree>
      <p:nvGrpSpPr>
        <p:cNvPr id="1" name="Shape 1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790575"/>
            <a:ext cx="8229600" cy="962025"/>
          </a:xfrm>
          <a:prstGeom prst="rect">
            <a:avLst/>
          </a:prstGeom>
          <a:noFill/>
          <a:ln>
            <a:noFill/>
          </a:ln>
        </p:spPr>
        <p:txBody>
          <a:bodyPr wrap="square" lIns="91425" tIns="91425" rIns="91425" bIns="91425" anchor="t" anchorCtr="0"/>
          <a:lstStyle>
            <a:lvl1pPr marL="0" marR="0" lvl="0" indent="0" algn="ctr" rtl="0">
              <a:spcBef>
                <a:spcPts val="0"/>
              </a:spcBef>
              <a:buClr>
                <a:srgbClr val="C2113A"/>
              </a:buClr>
              <a:buFont typeface="Cabin"/>
              <a:buNone/>
              <a:defRPr sz="4800" b="0" i="0" u="none" strike="noStrike" cap="none">
                <a:solidFill>
                  <a:srgbClr val="C2113A"/>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 name="Shape 21"/>
          <p:cNvSpPr txBox="1">
            <a:spLocks noGrp="1"/>
          </p:cNvSpPr>
          <p:nvPr>
            <p:ph type="body" idx="1"/>
          </p:nvPr>
        </p:nvSpPr>
        <p:spPr>
          <a:xfrm>
            <a:off x="457200" y="1905001"/>
            <a:ext cx="8229600" cy="4154488"/>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dt" idx="10"/>
          </p:nvPr>
        </p:nvSpPr>
        <p:spPr>
          <a:xfrm>
            <a:off x="0" y="0"/>
            <a:ext cx="3000000" cy="3000000"/>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Content 1">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368300" y="1308100"/>
            <a:ext cx="8458200" cy="4673600"/>
          </a:xfrm>
          <a:prstGeom prst="rect">
            <a:avLst/>
          </a:prstGeom>
          <a:noFill/>
          <a:ln>
            <a:noFill/>
          </a:ln>
        </p:spPr>
        <p:txBody>
          <a:bodyPr wrap="square" lIns="91425" tIns="91425" rIns="91425" bIns="91425" anchor="t" anchorCtr="0"/>
          <a:lstStyle>
            <a:lvl1pPr marL="342900" marR="0" lvl="0" indent="-228600" algn="l" rtl="0">
              <a:spcBef>
                <a:spcPts val="360"/>
              </a:spcBef>
              <a:spcAft>
                <a:spcPts val="0"/>
              </a:spcAft>
              <a:buClr>
                <a:srgbClr val="C2113A"/>
              </a:buClr>
              <a:buSzPct val="100000"/>
              <a:buFont typeface="Arial"/>
              <a:buChar char="•"/>
              <a:defRPr sz="1800" b="0" i="0" u="none" strike="noStrike" cap="none">
                <a:solidFill>
                  <a:srgbClr val="002A6C"/>
                </a:solidFill>
                <a:latin typeface="Arial"/>
                <a:ea typeface="Arial"/>
                <a:cs typeface="Arial"/>
                <a:sym typeface="Arial"/>
              </a:defRPr>
            </a:lvl1pPr>
            <a:lvl2pPr marL="742950" marR="0" lvl="1" indent="-171450" algn="l" rtl="0">
              <a:spcBef>
                <a:spcPts val="360"/>
              </a:spcBef>
              <a:spcAft>
                <a:spcPts val="0"/>
              </a:spcAft>
              <a:buClr>
                <a:srgbClr val="C2113A"/>
              </a:buClr>
              <a:buSzPct val="100000"/>
              <a:buFont typeface="Arial"/>
              <a:buChar char="•"/>
              <a:defRPr sz="1800" b="0" i="0" u="none" strike="noStrike" cap="none">
                <a:solidFill>
                  <a:srgbClr val="002A6C"/>
                </a:solidFill>
                <a:latin typeface="Arial"/>
                <a:ea typeface="Arial"/>
                <a:cs typeface="Arial"/>
                <a:sym typeface="Arial"/>
              </a:defRPr>
            </a:lvl2pPr>
            <a:lvl3pPr marL="1143000" marR="0" lvl="2" indent="-114300" algn="l" rtl="0">
              <a:spcBef>
                <a:spcPts val="360"/>
              </a:spcBef>
              <a:spcAft>
                <a:spcPts val="0"/>
              </a:spcAft>
              <a:buClr>
                <a:srgbClr val="C2113A"/>
              </a:buClr>
              <a:buSzPct val="100000"/>
              <a:buFont typeface="Arial"/>
              <a:buChar char="•"/>
              <a:defRPr sz="1800" b="0" i="0" u="none" strike="noStrike" cap="none">
                <a:solidFill>
                  <a:srgbClr val="002A6C"/>
                </a:solidFill>
                <a:latin typeface="Arial"/>
                <a:ea typeface="Arial"/>
                <a:cs typeface="Arial"/>
                <a:sym typeface="Arial"/>
              </a:defRPr>
            </a:lvl3pPr>
            <a:lvl4pPr marL="1600200" marR="0" lvl="3" indent="-114300" algn="l" rtl="0">
              <a:spcBef>
                <a:spcPts val="360"/>
              </a:spcBef>
              <a:spcAft>
                <a:spcPts val="0"/>
              </a:spcAft>
              <a:buClr>
                <a:srgbClr val="C2113A"/>
              </a:buClr>
              <a:buSzPct val="100000"/>
              <a:buFont typeface="Arial"/>
              <a:buChar char="•"/>
              <a:defRPr sz="1800" b="0" i="0" u="none" strike="noStrike" cap="none">
                <a:solidFill>
                  <a:srgbClr val="002A6C"/>
                </a:solidFill>
                <a:latin typeface="Arial"/>
                <a:ea typeface="Arial"/>
                <a:cs typeface="Arial"/>
                <a:sym typeface="Arial"/>
              </a:defRPr>
            </a:lvl4pPr>
            <a:lvl5pPr marL="2057400" marR="0" lvl="4" indent="-114300" algn="l" rtl="0">
              <a:spcBef>
                <a:spcPts val="360"/>
              </a:spcBef>
              <a:spcAft>
                <a:spcPts val="0"/>
              </a:spcAft>
              <a:buClr>
                <a:srgbClr val="C2113A"/>
              </a:buClr>
              <a:buSzPct val="100000"/>
              <a:buFont typeface="Arial"/>
              <a:buChar char="•"/>
              <a:defRPr sz="1800" b="0" i="0" u="none" strike="noStrike" cap="none">
                <a:solidFill>
                  <a:srgbClr val="002A6C"/>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body" idx="2"/>
          </p:nvPr>
        </p:nvSpPr>
        <p:spPr>
          <a:xfrm>
            <a:off x="279400" y="203200"/>
            <a:ext cx="8547100" cy="889000"/>
          </a:xfrm>
          <a:prstGeom prst="rect">
            <a:avLst/>
          </a:prstGeom>
          <a:noFill/>
          <a:ln>
            <a:noFill/>
          </a:ln>
        </p:spPr>
        <p:txBody>
          <a:bodyPr wrap="square" lIns="91425" tIns="91425" rIns="91425" bIns="91425" anchor="t" anchorCtr="0"/>
          <a:lstStyle>
            <a:lvl1pPr marL="0" marR="0" lvl="0" indent="0" algn="l" rtl="0">
              <a:spcBef>
                <a:spcPts val="360"/>
              </a:spcBef>
              <a:buClr>
                <a:srgbClr val="833E90"/>
              </a:buClr>
              <a:buFont typeface="Arial"/>
              <a:buChar char="●"/>
              <a:defRPr sz="1800" b="0" i="0" u="none" strike="noStrike" cap="none">
                <a:solidFill>
                  <a:srgbClr val="833E9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790575"/>
            <a:ext cx="8229600" cy="885825"/>
          </a:xfrm>
          <a:prstGeom prst="rect">
            <a:avLst/>
          </a:prstGeom>
          <a:noFill/>
          <a:ln>
            <a:noFill/>
          </a:ln>
        </p:spPr>
        <p:txBody>
          <a:bodyPr wrap="square" lIns="91425" tIns="91425" rIns="91425" bIns="91425" anchor="t" anchorCtr="0"/>
          <a:lstStyle>
            <a:lvl1pPr marL="0" marR="0" lvl="0" indent="0" algn="ctr" rtl="0">
              <a:spcBef>
                <a:spcPts val="0"/>
              </a:spcBef>
              <a:buClr>
                <a:schemeClr val="dk1"/>
              </a:buClr>
              <a:buFont typeface="Arial"/>
              <a:buNone/>
              <a:defRPr sz="48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648200" y="1828800"/>
            <a:ext cx="4038600" cy="4230423"/>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8415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body" idx="2"/>
          </p:nvPr>
        </p:nvSpPr>
        <p:spPr>
          <a:xfrm>
            <a:off x="365760" y="1828800"/>
            <a:ext cx="4041648" cy="423042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dt" idx="10"/>
          </p:nvPr>
        </p:nvSpPr>
        <p:spPr>
          <a:xfrm>
            <a:off x="0" y="6356350"/>
            <a:ext cx="1589088" cy="501650"/>
          </a:xfrm>
          <a:prstGeom prst="rect">
            <a:avLst/>
          </a:prstGeom>
          <a:noFill/>
          <a:ln>
            <a:noFill/>
          </a:ln>
        </p:spPr>
        <p:txBody>
          <a:bodyPr wrap="square" lIns="91425" tIns="91425" rIns="91425" bIns="91425" anchor="t" anchorCtr="0"/>
          <a:lstStyle>
            <a:lvl1pPr marL="0" marR="0" lvl="0" indent="0" algn="l" rtl="0">
              <a:spcBef>
                <a:spcPts val="0"/>
              </a:spcBef>
              <a:buNone/>
              <a:defRPr sz="18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ftr" idx="11"/>
          </p:nvPr>
        </p:nvSpPr>
        <p:spPr>
          <a:xfrm>
            <a:off x="2341563" y="6356350"/>
            <a:ext cx="4491037" cy="501650"/>
          </a:xfrm>
          <a:prstGeom prst="rect">
            <a:avLst/>
          </a:prstGeom>
          <a:noFill/>
          <a:ln>
            <a:noFill/>
          </a:ln>
        </p:spPr>
        <p:txBody>
          <a:bodyPr wrap="square" lIns="91425" tIns="91425" rIns="91425" bIns="91425" anchor="t" anchorCtr="0"/>
          <a:lstStyle>
            <a:lvl1pPr marL="0" marR="0" lvl="0" indent="0" algn="l" rtl="0">
              <a:spcBef>
                <a:spcPts val="0"/>
              </a:spcBef>
              <a:buNone/>
              <a:defRPr sz="18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1703388" y="6356350"/>
            <a:ext cx="527050" cy="5016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fld id="{00000000-1234-1234-1234-123412341234}" type="slidenum">
              <a:rPr lang="fr-FR" sz="1800" b="0" i="0" u="none" strike="noStrike" cap="none">
                <a:solidFill>
                  <a:schemeClr val="dk1"/>
                </a:solidFill>
                <a:latin typeface="Arial"/>
                <a:ea typeface="Arial"/>
                <a:cs typeface="Arial"/>
                <a:sym typeface="Arial"/>
              </a:rPr>
              <a:t>‹N°›</a:t>
            </a:fld>
            <a:endParaRPr lang="fr-F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ontent 1">
    <p:spTree>
      <p:nvGrpSpPr>
        <p:cNvPr id="1" name="Shape 3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790575"/>
            <a:ext cx="8229600" cy="962025"/>
          </a:xfrm>
          <a:prstGeom prst="rect">
            <a:avLst/>
          </a:prstGeom>
          <a:noFill/>
          <a:ln>
            <a:noFill/>
          </a:ln>
        </p:spPr>
        <p:txBody>
          <a:bodyPr wrap="square" lIns="91425" tIns="91425" rIns="91425" bIns="91425" anchor="t" anchorCtr="0"/>
          <a:lstStyle>
            <a:lvl1pPr marL="0" marR="0" lvl="0" indent="0" algn="ctr" rtl="0">
              <a:spcBef>
                <a:spcPts val="0"/>
              </a:spcBef>
              <a:buClr>
                <a:schemeClr val="dk1"/>
              </a:buClr>
              <a:buFont typeface="Arial"/>
              <a:buNone/>
              <a:defRPr sz="48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 name="Shape 40"/>
          <p:cNvSpPr txBox="1">
            <a:spLocks noGrp="1"/>
          </p:cNvSpPr>
          <p:nvPr>
            <p:ph type="body" idx="1"/>
          </p:nvPr>
        </p:nvSpPr>
        <p:spPr>
          <a:xfrm>
            <a:off x="457200" y="1905001"/>
            <a:ext cx="8229600" cy="4154488"/>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dt" idx="10"/>
          </p:nvPr>
        </p:nvSpPr>
        <p:spPr>
          <a:xfrm>
            <a:off x="0" y="6356350"/>
            <a:ext cx="1589088" cy="501650"/>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2341563" y="6356350"/>
            <a:ext cx="4491037" cy="501650"/>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1703388" y="6356350"/>
            <a:ext cx="527050" cy="5016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fld id="{00000000-1234-1234-1234-123412341234}" type="slidenum">
              <a:rPr lang="fr-FR" sz="1800">
                <a:solidFill>
                  <a:schemeClr val="dk1"/>
                </a:solidFill>
                <a:latin typeface="Arial"/>
                <a:ea typeface="Arial"/>
                <a:cs typeface="Arial"/>
                <a:sym typeface="Arial"/>
              </a:rPr>
              <a:t>‹N°›</a:t>
            </a:fld>
            <a:endParaRPr lang="fr-FR" sz="1800">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4"/>
        <p:cNvGrpSpPr/>
        <p:nvPr/>
      </p:nvGrpSpPr>
      <p:grpSpPr>
        <a:xfrm>
          <a:off x="0" y="0"/>
          <a:ext cx="0" cy="0"/>
          <a:chOff x="0" y="0"/>
          <a:chExt cx="0" cy="0"/>
        </a:xfrm>
      </p:grpSpPr>
      <p:sp>
        <p:nvSpPr>
          <p:cNvPr id="45" name="Shape 45"/>
          <p:cNvSpPr/>
          <p:nvPr/>
        </p:nvSpPr>
        <p:spPr>
          <a:xfrm>
            <a:off x="4495800" y="3924300"/>
            <a:ext cx="84138" cy="84138"/>
          </a:xfrm>
          <a:prstGeom prst="ellipse">
            <a:avLst/>
          </a:prstGeom>
          <a:solidFill>
            <a:srgbClr val="7F7F7F"/>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 name="Shape 46"/>
          <p:cNvSpPr/>
          <p:nvPr/>
        </p:nvSpPr>
        <p:spPr>
          <a:xfrm>
            <a:off x="4695825" y="3924300"/>
            <a:ext cx="84138" cy="84138"/>
          </a:xfrm>
          <a:prstGeom prst="ellipse">
            <a:avLst/>
          </a:prstGeom>
          <a:solidFill>
            <a:srgbClr val="7F7F7F"/>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7" name="Shape 47"/>
          <p:cNvSpPr/>
          <p:nvPr/>
        </p:nvSpPr>
        <p:spPr>
          <a:xfrm>
            <a:off x="4297363" y="3924300"/>
            <a:ext cx="84137" cy="84138"/>
          </a:xfrm>
          <a:prstGeom prst="ellipse">
            <a:avLst/>
          </a:prstGeom>
          <a:solidFill>
            <a:srgbClr val="7F7F7F"/>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 name="Shape 48"/>
          <p:cNvSpPr txBox="1">
            <a:spLocks noGrp="1"/>
          </p:cNvSpPr>
          <p:nvPr>
            <p:ph type="title"/>
          </p:nvPr>
        </p:nvSpPr>
        <p:spPr>
          <a:xfrm>
            <a:off x="722313" y="1371600"/>
            <a:ext cx="7772400" cy="2505075"/>
          </a:xfrm>
          <a:prstGeom prst="rect">
            <a:avLst/>
          </a:prstGeom>
          <a:noFill/>
          <a:ln>
            <a:noFill/>
          </a:ln>
        </p:spPr>
        <p:txBody>
          <a:bodyPr wrap="square" lIns="91425" tIns="91425" rIns="91425" bIns="91425" anchor="t" anchorCtr="0"/>
          <a:lstStyle>
            <a:lvl1pPr marL="0" marR="0" lvl="0" indent="0" algn="ctr" rtl="0">
              <a:lnSpc>
                <a:spcPct val="100000"/>
              </a:lnSpc>
              <a:spcBef>
                <a:spcPts val="0"/>
              </a:spcBef>
              <a:buClr>
                <a:schemeClr val="accent2"/>
              </a:buClr>
              <a:buFont typeface="Arial"/>
              <a:buNone/>
              <a:defRPr sz="4800" b="0" i="0" u="none" strike="noStrike" cap="none">
                <a:solidFill>
                  <a:schemeClr val="accent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722313" y="4068763"/>
            <a:ext cx="7772400" cy="1131887"/>
          </a:xfrm>
          <a:prstGeom prst="rect">
            <a:avLst/>
          </a:prstGeom>
          <a:noFill/>
          <a:ln>
            <a:noFill/>
          </a:ln>
        </p:spPr>
        <p:txBody>
          <a:bodyPr wrap="square" lIns="91425" tIns="91425" rIns="91425" bIns="91425" anchor="t" anchorCtr="0"/>
          <a:lstStyle>
            <a:lvl1pPr marL="0" marR="0" lvl="0" indent="0" algn="ctr" rtl="0">
              <a:spcBef>
                <a:spcPts val="400"/>
              </a:spcBef>
              <a:buClr>
                <a:srgbClr val="888888"/>
              </a:buClr>
              <a:buFont typeface="Arial"/>
              <a:buChar char="●"/>
              <a:defRPr sz="2000">
                <a:solidFill>
                  <a:srgbClr val="888888"/>
                </a:solidFill>
                <a:latin typeface="Arial"/>
                <a:ea typeface="Arial"/>
                <a:cs typeface="Arial"/>
                <a:sym typeface="Arial"/>
              </a:defRPr>
            </a:lvl1pPr>
            <a:lvl2pPr marL="457200" marR="0" lvl="1" indent="0" algn="l" rtl="0">
              <a:spcBef>
                <a:spcPts val="360"/>
              </a:spcBef>
              <a:buClr>
                <a:srgbClr val="888888"/>
              </a:buClr>
              <a:buFont typeface="Arial"/>
              <a:buChar char="○"/>
              <a:defRPr sz="1800" b="0" i="0" u="none" strike="noStrike" cap="none">
                <a:solidFill>
                  <a:srgbClr val="888888"/>
                </a:solidFill>
                <a:latin typeface="Arial"/>
                <a:ea typeface="Arial"/>
                <a:cs typeface="Arial"/>
                <a:sym typeface="Arial"/>
              </a:defRPr>
            </a:lvl2pPr>
            <a:lvl3pPr marL="914400" marR="0" lvl="2" indent="0" algn="l" rtl="0">
              <a:spcBef>
                <a:spcPts val="320"/>
              </a:spcBef>
              <a:buClr>
                <a:srgbClr val="888888"/>
              </a:buClr>
              <a:buFont typeface="Arial"/>
              <a:buChar char="■"/>
              <a:defRPr sz="1600" b="0" i="0" u="none" strike="noStrike" cap="none">
                <a:solidFill>
                  <a:srgbClr val="888888"/>
                </a:solidFill>
                <a:latin typeface="Arial"/>
                <a:ea typeface="Arial"/>
                <a:cs typeface="Arial"/>
                <a:sym typeface="Arial"/>
              </a:defRPr>
            </a:lvl3pPr>
            <a:lvl4pPr marL="1371600" marR="0" lvl="3" indent="0" algn="l" rtl="0">
              <a:spcBef>
                <a:spcPts val="280"/>
              </a:spcBef>
              <a:buClr>
                <a:srgbClr val="888888"/>
              </a:buClr>
              <a:buFont typeface="Arial"/>
              <a:buChar char="●"/>
              <a:defRPr sz="1400" b="0" i="0" u="none" strike="noStrike" cap="none">
                <a:solidFill>
                  <a:srgbClr val="888888"/>
                </a:solidFill>
                <a:latin typeface="Arial"/>
                <a:ea typeface="Arial"/>
                <a:cs typeface="Arial"/>
                <a:sym typeface="Arial"/>
              </a:defRPr>
            </a:lvl4pPr>
            <a:lvl5pPr marL="1828800" marR="0" lvl="4" indent="0" algn="l" rtl="0">
              <a:spcBef>
                <a:spcPts val="280"/>
              </a:spcBef>
              <a:buClr>
                <a:srgbClr val="888888"/>
              </a:buClr>
              <a:buFont typeface="Arial"/>
              <a:buChar char="○"/>
              <a:defRPr sz="1400" b="0" i="0" u="none" strike="noStrike" cap="none">
                <a:solidFill>
                  <a:srgbClr val="888888"/>
                </a:solidFill>
                <a:latin typeface="Arial"/>
                <a:ea typeface="Arial"/>
                <a:cs typeface="Arial"/>
                <a:sym typeface="Arial"/>
              </a:defRPr>
            </a:lvl5pPr>
            <a:lvl6pPr marL="2286000" marR="0" lvl="5" indent="0" algn="l" rtl="0">
              <a:spcBef>
                <a:spcPts val="280"/>
              </a:spcBef>
              <a:buClr>
                <a:srgbClr val="888888"/>
              </a:buClr>
              <a:buFont typeface="Arial"/>
              <a:buChar char="■"/>
              <a:defRPr sz="1400" b="0" i="0" u="none" strike="noStrike" cap="none">
                <a:solidFill>
                  <a:srgbClr val="888888"/>
                </a:solidFill>
                <a:latin typeface="Arial"/>
                <a:ea typeface="Arial"/>
                <a:cs typeface="Arial"/>
                <a:sym typeface="Arial"/>
              </a:defRPr>
            </a:lvl6pPr>
            <a:lvl7pPr marL="2743200" marR="0" lvl="6" indent="0" algn="l" rtl="0">
              <a:spcBef>
                <a:spcPts val="280"/>
              </a:spcBef>
              <a:buClr>
                <a:srgbClr val="888888"/>
              </a:buClr>
              <a:buFont typeface="Arial"/>
              <a:buChar char="●"/>
              <a:defRPr sz="1400" b="0" i="0" u="none" strike="noStrike" cap="none">
                <a:solidFill>
                  <a:srgbClr val="888888"/>
                </a:solidFill>
                <a:latin typeface="Arial"/>
                <a:ea typeface="Arial"/>
                <a:cs typeface="Arial"/>
                <a:sym typeface="Arial"/>
              </a:defRPr>
            </a:lvl7pPr>
            <a:lvl8pPr marL="3200400" marR="0" lvl="7" indent="0" algn="l" rtl="0">
              <a:spcBef>
                <a:spcPts val="280"/>
              </a:spcBef>
              <a:buClr>
                <a:srgbClr val="888888"/>
              </a:buClr>
              <a:buFont typeface="Arial"/>
              <a:buChar char="○"/>
              <a:defRPr sz="1400" b="0" i="0" u="none" strike="noStrike" cap="none">
                <a:solidFill>
                  <a:srgbClr val="888888"/>
                </a:solidFill>
                <a:latin typeface="Arial"/>
                <a:ea typeface="Arial"/>
                <a:cs typeface="Arial"/>
                <a:sym typeface="Arial"/>
              </a:defRPr>
            </a:lvl8pPr>
            <a:lvl9pPr marL="3657600" marR="0" lvl="8" indent="0" algn="l" rtl="0">
              <a:spcBef>
                <a:spcPts val="280"/>
              </a:spcBef>
              <a:buClr>
                <a:srgbClr val="888888"/>
              </a:buClr>
              <a:buFont typeface="Arial"/>
              <a:buChar char="■"/>
              <a:defRPr sz="1400" b="0" i="0" u="none" strike="noStrike" cap="none">
                <a:solidFill>
                  <a:srgbClr val="888888"/>
                </a:solidFill>
                <a:latin typeface="Arial"/>
                <a:ea typeface="Arial"/>
                <a:cs typeface="Arial"/>
                <a:sym typeface="Arial"/>
              </a:defRPr>
            </a:lvl9pPr>
          </a:lstStyle>
          <a:p>
            <a:endParaRPr/>
          </a:p>
        </p:txBody>
      </p:sp>
      <p:sp>
        <p:nvSpPr>
          <p:cNvPr id="50" name="Shape 50"/>
          <p:cNvSpPr txBox="1">
            <a:spLocks noGrp="1"/>
          </p:cNvSpPr>
          <p:nvPr>
            <p:ph type="dt" idx="10"/>
          </p:nvPr>
        </p:nvSpPr>
        <p:spPr>
          <a:xfrm>
            <a:off x="0" y="6356350"/>
            <a:ext cx="1589088" cy="501650"/>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ftr" idx="11"/>
          </p:nvPr>
        </p:nvSpPr>
        <p:spPr>
          <a:xfrm>
            <a:off x="2341563" y="6356350"/>
            <a:ext cx="4491037" cy="501650"/>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1703388" y="6356350"/>
            <a:ext cx="527050" cy="5016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fld id="{00000000-1234-1234-1234-123412341234}" type="slidenum">
              <a:rPr lang="fr-FR" sz="1800">
                <a:solidFill>
                  <a:schemeClr val="dk1"/>
                </a:solidFill>
                <a:latin typeface="Arial"/>
                <a:ea typeface="Arial"/>
                <a:cs typeface="Arial"/>
                <a:sym typeface="Arial"/>
              </a:rPr>
              <a:t>‹N°›</a:t>
            </a:fld>
            <a:endParaRPr lang="fr-FR" sz="1800">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ack cover empty">
    <p:spTree>
      <p:nvGrpSpPr>
        <p:cNvPr id="1" name="Shape 5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4.jpg"/><Relationship Id="rId5" Type="http://schemas.openxmlformats.org/officeDocument/2006/relationships/theme" Target="../theme/theme3.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background-01.jpg"/>
          <p:cNvPicPr preferRelativeResize="0"/>
          <p:nvPr/>
        </p:nvPicPr>
        <p:blipFill rotWithShape="1">
          <a:blip r:embed="rId3">
            <a:alphaModFix/>
          </a:blip>
          <a:srcRect/>
          <a:stretch/>
        </p:blipFill>
        <p:spPr>
          <a:xfrm>
            <a:off x="0" y="433150"/>
            <a:ext cx="9144000" cy="6472475"/>
          </a:xfrm>
          <a:prstGeom prst="rect">
            <a:avLst/>
          </a:prstGeom>
          <a:noFill/>
          <a:ln>
            <a:noFill/>
          </a:ln>
        </p:spPr>
      </p:pic>
      <p:pic>
        <p:nvPicPr>
          <p:cNvPr id="11" name="Shape 11"/>
          <p:cNvPicPr preferRelativeResize="0"/>
          <p:nvPr/>
        </p:nvPicPr>
        <p:blipFill rotWithShape="1">
          <a:blip r:embed="rId4">
            <a:alphaModFix/>
          </a:blip>
          <a:srcRect/>
          <a:stretch/>
        </p:blipFill>
        <p:spPr>
          <a:xfrm>
            <a:off x="-25400" y="0"/>
            <a:ext cx="9194801" cy="1090725"/>
          </a:xfrm>
          <a:prstGeom prst="rect">
            <a:avLst/>
          </a:prstGeom>
          <a:noFill/>
          <a:ln>
            <a:noFill/>
          </a:ln>
        </p:spPr>
      </p:pic>
      <p:pic>
        <p:nvPicPr>
          <p:cNvPr id="12" name="Shape 12"/>
          <p:cNvPicPr preferRelativeResize="0"/>
          <p:nvPr/>
        </p:nvPicPr>
        <p:blipFill rotWithShape="1">
          <a:blip r:embed="rId5">
            <a:alphaModFix/>
          </a:blip>
          <a:srcRect/>
          <a:stretch/>
        </p:blipFill>
        <p:spPr>
          <a:xfrm>
            <a:off x="303646" y="317500"/>
            <a:ext cx="8536709" cy="4396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pic>
        <p:nvPicPr>
          <p:cNvPr id="15" name="Shape 15" descr="background-02.jpg"/>
          <p:cNvPicPr preferRelativeResize="0"/>
          <p:nvPr/>
        </p:nvPicPr>
        <p:blipFill rotWithShape="1">
          <a:blip r:embed="rId5">
            <a:alphaModFix/>
          </a:blip>
          <a:srcRect/>
          <a:stretch/>
        </p:blipFill>
        <p:spPr>
          <a:xfrm>
            <a:off x="0" y="0"/>
            <a:ext cx="9144000" cy="6472475"/>
          </a:xfrm>
          <a:prstGeom prst="rect">
            <a:avLst/>
          </a:prstGeom>
          <a:noFill/>
          <a:ln>
            <a:noFill/>
          </a:ln>
        </p:spPr>
      </p:pic>
      <p:pic>
        <p:nvPicPr>
          <p:cNvPr id="16" name="Shape 16"/>
          <p:cNvPicPr preferRelativeResize="0"/>
          <p:nvPr/>
        </p:nvPicPr>
        <p:blipFill rotWithShape="1">
          <a:blip r:embed="rId6">
            <a:alphaModFix/>
          </a:blip>
          <a:srcRect/>
          <a:stretch/>
        </p:blipFill>
        <p:spPr>
          <a:xfrm>
            <a:off x="393700" y="6368470"/>
            <a:ext cx="8420100" cy="282933"/>
          </a:xfrm>
          <a:prstGeom prst="rect">
            <a:avLst/>
          </a:prstGeom>
          <a:noFill/>
          <a:ln>
            <a:noFill/>
          </a:ln>
        </p:spPr>
      </p:pic>
      <p:pic>
        <p:nvPicPr>
          <p:cNvPr id="17" name="Shape 17"/>
          <p:cNvPicPr preferRelativeResize="0"/>
          <p:nvPr/>
        </p:nvPicPr>
        <p:blipFill rotWithShape="1">
          <a:blip r:embed="rId7">
            <a:alphaModFix/>
          </a:blip>
          <a:srcRect/>
          <a:stretch/>
        </p:blipFill>
        <p:spPr>
          <a:xfrm>
            <a:off x="0" y="6130335"/>
            <a:ext cx="9144000" cy="4343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
        <p:cNvGrpSpPr/>
        <p:nvPr/>
      </p:nvGrpSpPr>
      <p:grpSpPr>
        <a:xfrm>
          <a:off x="0" y="0"/>
          <a:ext cx="0" cy="0"/>
          <a:chOff x="0" y="0"/>
          <a:chExt cx="0" cy="0"/>
        </a:xfrm>
      </p:grpSpPr>
      <p:pic>
        <p:nvPicPr>
          <p:cNvPr id="27" name="Shape 27" descr="background-02.jpg"/>
          <p:cNvPicPr preferRelativeResize="0"/>
          <p:nvPr/>
        </p:nvPicPr>
        <p:blipFill rotWithShape="1">
          <a:blip r:embed="rId6">
            <a:alphaModFix/>
          </a:blip>
          <a:srcRect/>
          <a:stretch/>
        </p:blipFill>
        <p:spPr>
          <a:xfrm>
            <a:off x="0" y="0"/>
            <a:ext cx="9144000" cy="6472475"/>
          </a:xfrm>
          <a:prstGeom prst="rect">
            <a:avLst/>
          </a:prstGeom>
          <a:noFill/>
          <a:ln>
            <a:noFill/>
          </a:ln>
        </p:spPr>
      </p:pic>
      <p:pic>
        <p:nvPicPr>
          <p:cNvPr id="28" name="Shape 28"/>
          <p:cNvPicPr preferRelativeResize="0"/>
          <p:nvPr/>
        </p:nvPicPr>
        <p:blipFill rotWithShape="1">
          <a:blip r:embed="rId7">
            <a:alphaModFix/>
          </a:blip>
          <a:srcRect/>
          <a:stretch/>
        </p:blipFill>
        <p:spPr>
          <a:xfrm>
            <a:off x="393700" y="6368470"/>
            <a:ext cx="8420100" cy="282933"/>
          </a:xfrm>
          <a:prstGeom prst="rect">
            <a:avLst/>
          </a:prstGeom>
          <a:noFill/>
          <a:ln>
            <a:noFill/>
          </a:ln>
        </p:spPr>
      </p:pic>
      <p:pic>
        <p:nvPicPr>
          <p:cNvPr id="29" name="Shape 29"/>
          <p:cNvPicPr preferRelativeResize="0"/>
          <p:nvPr/>
        </p:nvPicPr>
        <p:blipFill rotWithShape="1">
          <a:blip r:embed="rId8">
            <a:alphaModFix/>
          </a:blip>
          <a:srcRect/>
          <a:stretch/>
        </p:blipFill>
        <p:spPr>
          <a:xfrm>
            <a:off x="0" y="6130335"/>
            <a:ext cx="9144000" cy="4343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pic>
        <p:nvPicPr>
          <p:cNvPr id="54" name="Shape 54" descr="background-01.jpg"/>
          <p:cNvPicPr preferRelativeResize="0"/>
          <p:nvPr/>
        </p:nvPicPr>
        <p:blipFill rotWithShape="1">
          <a:blip r:embed="rId3">
            <a:alphaModFix/>
          </a:blip>
          <a:srcRect/>
          <a:stretch/>
        </p:blipFill>
        <p:spPr>
          <a:xfrm>
            <a:off x="0" y="0"/>
            <a:ext cx="9144000" cy="6472475"/>
          </a:xfrm>
          <a:prstGeom prst="rect">
            <a:avLst/>
          </a:prstGeom>
          <a:noFill/>
          <a:ln>
            <a:noFill/>
          </a:ln>
        </p:spPr>
      </p:pic>
      <p:pic>
        <p:nvPicPr>
          <p:cNvPr id="55" name="Shape 55"/>
          <p:cNvPicPr preferRelativeResize="0"/>
          <p:nvPr/>
        </p:nvPicPr>
        <p:blipFill rotWithShape="1">
          <a:blip r:embed="rId4">
            <a:alphaModFix/>
          </a:blip>
          <a:srcRect/>
          <a:stretch/>
        </p:blipFill>
        <p:spPr>
          <a:xfrm rot="10800000">
            <a:off x="-25401" y="5767274"/>
            <a:ext cx="9194801" cy="1090725"/>
          </a:xfrm>
          <a:prstGeom prst="rect">
            <a:avLst/>
          </a:prstGeom>
          <a:noFill/>
          <a:ln>
            <a:noFill/>
          </a:ln>
        </p:spPr>
      </p:pic>
      <p:pic>
        <p:nvPicPr>
          <p:cNvPr id="56" name="Shape 56"/>
          <p:cNvPicPr preferRelativeResize="0"/>
          <p:nvPr/>
        </p:nvPicPr>
        <p:blipFill rotWithShape="1">
          <a:blip r:embed="rId5">
            <a:alphaModFix/>
          </a:blip>
          <a:srcRect/>
          <a:stretch/>
        </p:blipFill>
        <p:spPr>
          <a:xfrm>
            <a:off x="361950" y="6206840"/>
            <a:ext cx="8420100" cy="282933"/>
          </a:xfrm>
          <a:prstGeom prst="rect">
            <a:avLst/>
          </a:prstGeom>
          <a:noFill/>
          <a:ln>
            <a:noFill/>
          </a:ln>
        </p:spPr>
      </p:pic>
      <p:sp>
        <p:nvSpPr>
          <p:cNvPr id="57" name="Shape 57"/>
          <p:cNvSpPr txBox="1"/>
          <p:nvPr/>
        </p:nvSpPr>
        <p:spPr>
          <a:xfrm>
            <a:off x="11731625" y="3905250"/>
            <a:ext cx="184666" cy="369332"/>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1.jp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4.jp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6.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27.emf"/><Relationship Id="rId5" Type="http://schemas.openxmlformats.org/officeDocument/2006/relationships/oleObject" Target="../embeddings/oleObject1.bin"/><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p:nvPr/>
        </p:nvSpPr>
        <p:spPr>
          <a:xfrm>
            <a:off x="457200" y="3553359"/>
            <a:ext cx="7340600" cy="649287"/>
          </a:xfrm>
          <a:prstGeom prst="rect">
            <a:avLst/>
          </a:prstGeom>
          <a:noFill/>
          <a:ln>
            <a:noFill/>
          </a:ln>
        </p:spPr>
        <p:txBody>
          <a:bodyPr wrap="square" lIns="91425" tIns="45700" rIns="91425" bIns="45700" anchor="t" anchorCtr="0">
            <a:noAutofit/>
          </a:bodyPr>
          <a:lstStyle/>
          <a:p>
            <a:pPr marL="0" marR="0" lvl="0" indent="0" algn="l" rtl="0">
              <a:spcBef>
                <a:spcPts val="0"/>
              </a:spcBef>
              <a:buClr>
                <a:srgbClr val="FFFFFF"/>
              </a:buClr>
              <a:buSzPct val="25000"/>
              <a:buFont typeface="Cabin"/>
              <a:buNone/>
            </a:pPr>
            <a:r>
              <a:rPr lang="fr-FR" sz="3200" b="0" i="0" u="none" strike="noStrike" cap="none" dirty="0" smtClean="0">
                <a:solidFill>
                  <a:srgbClr val="FFFFFF"/>
                </a:solidFill>
                <a:latin typeface="Gill Sans" panose="020B0604020202020204" charset="0"/>
                <a:ea typeface="Cabin"/>
                <a:cs typeface="Cabin"/>
                <a:sym typeface="Cabin"/>
              </a:rPr>
              <a:t>TRAVAILLER EN ÉQUIPE</a:t>
            </a:r>
            <a:endParaRPr lang="fr-FR" sz="3200" b="0" i="0" u="none" strike="noStrike" cap="none" dirty="0">
              <a:solidFill>
                <a:srgbClr val="FFFFFF"/>
              </a:solidFill>
              <a:latin typeface="Gill Sans" panose="020B0604020202020204" charset="0"/>
              <a:ea typeface="Cabin"/>
              <a:cs typeface="Cabin"/>
              <a:sym typeface="Cabin"/>
            </a:endParaRP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A307FF8B-50B9-4143-832D-410C2EF3BAC0}" type="slidenum">
              <a:rPr lang="fr-FR" sz="1200" smtClean="0">
                <a:latin typeface="Gill Sans" panose="020B0604020202020204" charset="0"/>
              </a:rPr>
              <a:pPr algn="ctr"/>
              <a:t>1</a:t>
            </a:fld>
            <a:r>
              <a:rPr lang="fr-FR" sz="1200" smtClean="0">
                <a:latin typeface="Gill Sans" panose="020B0604020202020204" charset="0"/>
              </a:rPr>
              <a:t> / 26</a:t>
            </a:r>
            <a:endParaRPr lang="fr-FR" sz="1200">
              <a:latin typeface="Gill Sans" panose="020B060402020202020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body" idx="2"/>
          </p:nvPr>
        </p:nvSpPr>
        <p:spPr>
          <a:xfrm>
            <a:off x="304224" y="958849"/>
            <a:ext cx="8534400" cy="4673600"/>
          </a:xfrm>
          <a:prstGeom prst="rect">
            <a:avLst/>
          </a:prstGeom>
          <a:solidFill>
            <a:srgbClr val="FFFFFF"/>
          </a:solidFill>
          <a:ln>
            <a:noFill/>
          </a:ln>
        </p:spPr>
        <p:txBody>
          <a:bodyPr wrap="square" lIns="0" tIns="0" rIns="0" bIns="0" anchor="t" anchorCtr="0">
            <a:noAutofit/>
          </a:bodyPr>
          <a:lstStyle/>
          <a:p>
            <a:pPr marL="342900" marR="0" lvl="0" indent="-342900" algn="just" rtl="0">
              <a:lnSpc>
                <a:spcPts val="2000"/>
              </a:lnSpc>
              <a:spcBef>
                <a:spcPts val="1200"/>
              </a:spcBef>
              <a:spcAft>
                <a:spcPts val="1200"/>
              </a:spcAft>
              <a:buClr>
                <a:srgbClr val="002060"/>
              </a:buClr>
              <a:buSzPct val="100000"/>
              <a:buFont typeface="Arial"/>
              <a:buChar char="•"/>
            </a:pPr>
            <a:r>
              <a:rPr lang="fr-FR" sz="2000" b="0" i="0" u="none" strike="noStrike" cap="none" dirty="0">
                <a:solidFill>
                  <a:srgbClr val="17375E"/>
                </a:solidFill>
                <a:latin typeface="Gill Sans" panose="020B0604020202020204" charset="0"/>
                <a:ea typeface="Cabin"/>
                <a:cs typeface="Cabin"/>
                <a:sym typeface="Cabin"/>
              </a:rPr>
              <a:t>Avoir une approche et un objectif commun. Chaque membre de l’équipe </a:t>
            </a:r>
            <a:r>
              <a:rPr lang="fr-FR" sz="2000" b="1" i="0" u="none" strike="noStrike" cap="none" dirty="0">
                <a:solidFill>
                  <a:srgbClr val="17375E"/>
                </a:solidFill>
                <a:latin typeface="Gill Sans" panose="020B0604020202020204" charset="0"/>
                <a:ea typeface="Cabin"/>
                <a:cs typeface="Cabin"/>
                <a:sym typeface="Cabin"/>
              </a:rPr>
              <a:t>comprend clairement</a:t>
            </a:r>
            <a:r>
              <a:rPr lang="fr-FR" sz="2000" b="0" i="0" u="none" strike="noStrike" cap="none" dirty="0">
                <a:solidFill>
                  <a:srgbClr val="17375E"/>
                </a:solidFill>
                <a:latin typeface="Gill Sans" panose="020B0604020202020204" charset="0"/>
                <a:ea typeface="Cabin"/>
                <a:cs typeface="Cabin"/>
                <a:sym typeface="Cabin"/>
              </a:rPr>
              <a:t> </a:t>
            </a:r>
            <a:r>
              <a:rPr lang="fr-FR" sz="2000" b="1" i="0" u="none" strike="noStrike" cap="none" dirty="0">
                <a:solidFill>
                  <a:srgbClr val="17375E"/>
                </a:solidFill>
                <a:latin typeface="Gill Sans" panose="020B0604020202020204" charset="0"/>
                <a:ea typeface="Cabin"/>
                <a:cs typeface="Cabin"/>
                <a:sym typeface="Cabin"/>
              </a:rPr>
              <a:t>les objectifs </a:t>
            </a:r>
            <a:r>
              <a:rPr lang="fr-FR" sz="2000" b="0" i="0" u="none" strike="noStrike" cap="none" dirty="0">
                <a:solidFill>
                  <a:srgbClr val="17375E"/>
                </a:solidFill>
                <a:latin typeface="Gill Sans" panose="020B0604020202020204" charset="0"/>
                <a:ea typeface="Cabin"/>
                <a:cs typeface="Cabin"/>
                <a:sym typeface="Cabin"/>
              </a:rPr>
              <a:t>et les attentes </a:t>
            </a:r>
            <a:r>
              <a:rPr lang="fr-FR" sz="2000" b="0" i="0" u="none" strike="noStrike" cap="none">
                <a:solidFill>
                  <a:srgbClr val="17375E"/>
                </a:solidFill>
                <a:latin typeface="Gill Sans" panose="020B0604020202020204" charset="0"/>
                <a:ea typeface="Cabin"/>
                <a:cs typeface="Cabin"/>
                <a:sym typeface="Cabin"/>
              </a:rPr>
              <a:t>de </a:t>
            </a:r>
            <a:r>
              <a:rPr lang="fr-FR" sz="2000" b="0" i="0" u="none" strike="noStrike" cap="none" smtClean="0">
                <a:solidFill>
                  <a:srgbClr val="17375E"/>
                </a:solidFill>
                <a:latin typeface="Gill Sans" panose="020B0604020202020204" charset="0"/>
                <a:ea typeface="Cabin"/>
                <a:cs typeface="Cabin"/>
                <a:sym typeface="Cabin"/>
              </a:rPr>
              <a:t>l’équipe</a:t>
            </a:r>
            <a:endParaRPr sz="2000" b="0" i="0" u="none" strike="noStrike" cap="none"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b="0" i="0" u="none" strike="noStrike" cap="none" dirty="0">
                <a:solidFill>
                  <a:srgbClr val="17375E"/>
                </a:solidFill>
                <a:latin typeface="Gill Sans" panose="020B0604020202020204" charset="0"/>
                <a:ea typeface="Cabin"/>
                <a:cs typeface="Cabin"/>
                <a:sym typeface="Cabin"/>
              </a:rPr>
              <a:t>Chaque membre a un rôle clair, les </a:t>
            </a:r>
            <a:r>
              <a:rPr lang="fr-FR" sz="2000" b="1" i="0" u="none" strike="noStrike" cap="none" dirty="0">
                <a:solidFill>
                  <a:srgbClr val="17375E"/>
                </a:solidFill>
                <a:latin typeface="Gill Sans" panose="020B0604020202020204" charset="0"/>
                <a:ea typeface="Cabin"/>
                <a:cs typeface="Cabin"/>
                <a:sym typeface="Cabin"/>
              </a:rPr>
              <a:t>responsabilités sont réparties </a:t>
            </a:r>
            <a:r>
              <a:rPr lang="fr-FR" sz="2000" b="0" i="0" u="none" strike="noStrike" cap="none" dirty="0">
                <a:solidFill>
                  <a:srgbClr val="17375E"/>
                </a:solidFill>
                <a:latin typeface="Gill Sans" panose="020B0604020202020204" charset="0"/>
                <a:ea typeface="Cabin"/>
                <a:cs typeface="Cabin"/>
                <a:sym typeface="Cabin"/>
              </a:rPr>
              <a:t>équitablement parmi les membres de l’équipe, et l'équipe a </a:t>
            </a:r>
            <a:r>
              <a:rPr lang="fr-FR" sz="2000" b="1" i="0" u="none" strike="noStrike" cap="none" dirty="0">
                <a:solidFill>
                  <a:srgbClr val="17375E"/>
                </a:solidFill>
                <a:latin typeface="Gill Sans" panose="020B0604020202020204" charset="0"/>
                <a:ea typeface="Cabin"/>
                <a:cs typeface="Cabin"/>
                <a:sym typeface="Cabin"/>
              </a:rPr>
              <a:t>un </a:t>
            </a:r>
            <a:r>
              <a:rPr lang="fr-FR" sz="2000" b="1" i="0" u="none" strike="noStrike" cap="none" smtClean="0">
                <a:solidFill>
                  <a:srgbClr val="17375E"/>
                </a:solidFill>
                <a:latin typeface="Gill Sans" panose="020B0604020202020204" charset="0"/>
                <a:ea typeface="Cabin"/>
                <a:cs typeface="Cabin"/>
                <a:sym typeface="Cabin"/>
              </a:rPr>
              <a:t>calendrier clair</a:t>
            </a:r>
            <a:endParaRPr sz="2000" b="0" i="0" u="none" strike="noStrike" cap="none"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b="0" i="0" u="none" strike="noStrike" cap="none" dirty="0">
                <a:solidFill>
                  <a:srgbClr val="17375E"/>
                </a:solidFill>
                <a:latin typeface="Gill Sans" panose="020B0604020202020204" charset="0"/>
                <a:ea typeface="Cabin"/>
                <a:cs typeface="Cabin"/>
                <a:sym typeface="Cabin"/>
              </a:rPr>
              <a:t>Tous les membres de l’équipe peuvent proposer </a:t>
            </a:r>
            <a:r>
              <a:rPr lang="fr-FR" sz="2000" b="1" i="0" u="none" strike="noStrike" cap="none" dirty="0">
                <a:solidFill>
                  <a:srgbClr val="17375E"/>
                </a:solidFill>
                <a:latin typeface="Gill Sans" panose="020B0604020202020204" charset="0"/>
                <a:ea typeface="Cabin"/>
                <a:cs typeface="Cabin"/>
                <a:sym typeface="Cabin"/>
              </a:rPr>
              <a:t>des </a:t>
            </a:r>
            <a:r>
              <a:rPr lang="fr-FR" sz="2000" b="1" i="0" u="none" strike="noStrike" cap="none">
                <a:solidFill>
                  <a:srgbClr val="17375E"/>
                </a:solidFill>
                <a:latin typeface="Gill Sans" panose="020B0604020202020204" charset="0"/>
                <a:ea typeface="Cabin"/>
                <a:cs typeface="Cabin"/>
                <a:sym typeface="Cabin"/>
              </a:rPr>
              <a:t>idées</a:t>
            </a:r>
            <a:r>
              <a:rPr lang="fr-FR" sz="2000" b="1" i="0" u="none" strike="noStrike" cap="none" smtClean="0">
                <a:solidFill>
                  <a:srgbClr val="17375E"/>
                </a:solidFill>
                <a:latin typeface="Gill Sans" panose="020B0604020202020204" charset="0"/>
                <a:ea typeface="Cabin"/>
                <a:cs typeface="Cabin"/>
                <a:sym typeface="Cabin"/>
              </a:rPr>
              <a:t>,</a:t>
            </a:r>
            <a:r>
              <a:rPr lang="fr-FR" sz="2000" b="0" i="0" u="none" strike="noStrike" cap="none" smtClean="0">
                <a:solidFill>
                  <a:srgbClr val="17375E"/>
                </a:solidFill>
                <a:latin typeface="Gill Sans" panose="020B0604020202020204" charset="0"/>
                <a:ea typeface="Cabin"/>
                <a:cs typeface="Cabin"/>
                <a:sym typeface="Cabin"/>
              </a:rPr>
              <a:t> </a:t>
            </a:r>
            <a:r>
              <a:rPr lang="fr-FR" sz="2000" b="0" i="0" u="none" strike="noStrike" cap="none" dirty="0">
                <a:solidFill>
                  <a:srgbClr val="17375E"/>
                </a:solidFill>
                <a:latin typeface="Gill Sans" panose="020B0604020202020204" charset="0"/>
                <a:ea typeface="Cabin"/>
                <a:cs typeface="Cabin"/>
                <a:sym typeface="Cabin"/>
              </a:rPr>
              <a:t>se parlent librement entre eux, et s’expliquer lors </a:t>
            </a:r>
            <a:r>
              <a:rPr lang="fr-FR" sz="2000" b="0" i="0" u="none" strike="noStrike" cap="none">
                <a:solidFill>
                  <a:srgbClr val="17375E"/>
                </a:solidFill>
                <a:latin typeface="Gill Sans" panose="020B0604020202020204" charset="0"/>
                <a:ea typeface="Cabin"/>
                <a:cs typeface="Cabin"/>
                <a:sym typeface="Cabin"/>
              </a:rPr>
              <a:t>d’un </a:t>
            </a:r>
            <a:r>
              <a:rPr lang="fr-FR" sz="2000" b="0" i="0" u="none" strike="noStrike" cap="none" smtClean="0">
                <a:solidFill>
                  <a:srgbClr val="17375E"/>
                </a:solidFill>
                <a:latin typeface="Gill Sans" panose="020B0604020202020204" charset="0"/>
                <a:ea typeface="Cabin"/>
                <a:cs typeface="Cabin"/>
                <a:sym typeface="Cabin"/>
              </a:rPr>
              <a:t>malentendu</a:t>
            </a:r>
            <a:endParaRPr sz="2000" b="0" i="0" u="none" strike="noStrike" cap="none"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b="0" i="0" u="none" strike="noStrike" cap="none" dirty="0">
                <a:solidFill>
                  <a:srgbClr val="17375E"/>
                </a:solidFill>
                <a:latin typeface="Gill Sans" panose="020B0604020202020204" charset="0"/>
                <a:ea typeface="Cabin"/>
                <a:cs typeface="Cabin"/>
                <a:sym typeface="Cabin"/>
              </a:rPr>
              <a:t>L’équipe travaille ensemble et encourage la communication, cela génère </a:t>
            </a:r>
            <a:r>
              <a:rPr lang="fr-FR" sz="2000" b="1" i="0" u="none" strike="noStrike" cap="none" dirty="0">
                <a:solidFill>
                  <a:srgbClr val="17375E"/>
                </a:solidFill>
                <a:latin typeface="Gill Sans" panose="020B0604020202020204" charset="0"/>
                <a:ea typeface="Cabin"/>
                <a:cs typeface="Cabin"/>
                <a:sym typeface="Cabin"/>
              </a:rPr>
              <a:t>moins de </a:t>
            </a:r>
            <a:r>
              <a:rPr lang="fr-FR" sz="2000" b="1" i="0" u="none" strike="noStrike" cap="none">
                <a:solidFill>
                  <a:srgbClr val="17375E"/>
                </a:solidFill>
                <a:latin typeface="Gill Sans" panose="020B0604020202020204" charset="0"/>
                <a:ea typeface="Cabin"/>
                <a:cs typeface="Cabin"/>
                <a:sym typeface="Cabin"/>
              </a:rPr>
              <a:t>conflits</a:t>
            </a:r>
            <a:r>
              <a:rPr lang="fr-FR" sz="2000" b="1" i="0" u="none" strike="noStrike" cap="none" smtClean="0">
                <a:solidFill>
                  <a:srgbClr val="17375E"/>
                </a:solidFill>
                <a:latin typeface="Gill Sans" panose="020B0604020202020204" charset="0"/>
                <a:ea typeface="Cabin"/>
                <a:cs typeface="Cabin"/>
                <a:sym typeface="Cabin"/>
              </a:rPr>
              <a:t>.</a:t>
            </a:r>
            <a:endParaRPr sz="2000" b="0" i="0" u="none" strike="noStrike" cap="none"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chemeClr val="dk1"/>
              </a:buClr>
              <a:buSzPct val="100000"/>
              <a:buFont typeface="Arial"/>
              <a:buNone/>
            </a:pPr>
            <a:endParaRPr sz="2000" b="0" i="0" u="none" strike="noStrike" cap="none" dirty="0">
              <a:solidFill>
                <a:srgbClr val="17375E"/>
              </a:solidFill>
              <a:latin typeface="Gill Sans" panose="020B0604020202020204" charset="0"/>
              <a:sym typeface="Arial"/>
            </a:endParaRPr>
          </a:p>
        </p:txBody>
      </p:sp>
      <p:sp>
        <p:nvSpPr>
          <p:cNvPr id="146" name="Shape 146"/>
          <p:cNvSpPr txBox="1">
            <a:spLocks noGrp="1"/>
          </p:cNvSpPr>
          <p:nvPr>
            <p:ph type="title"/>
          </p:nvPr>
        </p:nvSpPr>
        <p:spPr>
          <a:xfrm>
            <a:off x="304800" y="266513"/>
            <a:ext cx="8534400" cy="692337"/>
          </a:xfrm>
          <a:prstGeom prst="rect">
            <a:avLst/>
          </a:prstGeom>
          <a:noFill/>
          <a:ln>
            <a:noFill/>
          </a:ln>
        </p:spPr>
        <p:txBody>
          <a:bodyPr wrap="square" lIns="0" tIns="0" rIns="0" bIns="0" anchor="t" anchorCtr="0">
            <a:noAutofit/>
          </a:bodyPr>
          <a:lstStyle/>
          <a:p>
            <a:pPr algn="l">
              <a:buClr>
                <a:srgbClr val="C2113A"/>
              </a:buClr>
              <a:buSzPct val="25000"/>
            </a:pPr>
            <a:r>
              <a:rPr lang="fr-FR" sz="1800" b="1">
                <a:solidFill>
                  <a:srgbClr val="C2113A"/>
                </a:solidFill>
                <a:latin typeface="Gill Sans" panose="020B0604020202020204" charset="0"/>
                <a:sym typeface="Cabin"/>
              </a:rPr>
              <a:t>LES ÉQUIPES EFFICACES : LES BASES</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CE1CE2A6-A437-4B08-95D1-9D737D96385B}" type="slidenum">
              <a:rPr lang="fr-FR" sz="1200" smtClean="0">
                <a:latin typeface="Gill Sans" panose="020B0604020202020204" charset="0"/>
              </a:rPr>
              <a:pPr algn="ctr"/>
              <a:t>10</a:t>
            </a:fld>
            <a:r>
              <a:rPr lang="fr-FR" sz="1200" smtClean="0">
                <a:latin typeface="Gill Sans" panose="020B0604020202020204" charset="0"/>
              </a:rPr>
              <a:t> / 26</a:t>
            </a:r>
            <a:endParaRPr lang="fr-FR" sz="1200">
              <a:latin typeface="Gill Sans" panose="020B06040202020202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Shape 152"/>
          <p:cNvPicPr preferRelativeResize="0"/>
          <p:nvPr/>
        </p:nvPicPr>
        <p:blipFill rotWithShape="1">
          <a:blip r:embed="rId3"/>
          <a:srcRect/>
          <a:stretch/>
        </p:blipFill>
        <p:spPr>
          <a:xfrm>
            <a:off x="0" y="0"/>
            <a:ext cx="9144000" cy="6093619"/>
          </a:xfrm>
          <a:prstGeom prst="rect">
            <a:avLst/>
          </a:prstGeom>
          <a:noFill/>
          <a:ln>
            <a:noFill/>
          </a:ln>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A6AAC03B-F12A-4092-B2EF-9854942ECB1B}" type="slidenum">
              <a:rPr lang="fr-FR" sz="1200" smtClean="0">
                <a:latin typeface="Gill Sans" panose="020B0604020202020204" charset="0"/>
              </a:rPr>
              <a:pPr algn="ctr"/>
              <a:t>11</a:t>
            </a:fld>
            <a:r>
              <a:rPr lang="fr-FR" sz="1200" smtClean="0">
                <a:latin typeface="Gill Sans" panose="020B0604020202020204" charset="0"/>
              </a:rPr>
              <a:t> / 26</a:t>
            </a:r>
            <a:endParaRPr lang="fr-FR" sz="1200">
              <a:latin typeface="Gill Sans" panose="020B0604020202020204" charset="0"/>
            </a:endParaRPr>
          </a:p>
        </p:txBody>
      </p:sp>
      <p:sp>
        <p:nvSpPr>
          <p:cNvPr id="5" name="Shape 153"/>
          <p:cNvSpPr txBox="1"/>
          <p:nvPr/>
        </p:nvSpPr>
        <p:spPr>
          <a:xfrm>
            <a:off x="1" y="1754147"/>
            <a:ext cx="9144000" cy="2862322"/>
          </a:xfrm>
          <a:prstGeom prst="rect">
            <a:avLst/>
          </a:prstGeom>
          <a:solidFill>
            <a:schemeClr val="lt1">
              <a:alpha val="86666"/>
            </a:schemeClr>
          </a:solidFill>
          <a:ln>
            <a:noFill/>
          </a:ln>
        </p:spPr>
        <p:txBody>
          <a:bodyPr wrap="square" lIns="91425" tIns="45700" rIns="91425" bIns="45700" anchor="t" anchorCtr="0">
            <a:noAutofit/>
          </a:bodyPr>
          <a:lstStyle/>
          <a:p>
            <a:pPr marL="285750" marR="0" lvl="0" indent="-285750" algn="ctr" rtl="0">
              <a:lnSpc>
                <a:spcPct val="100000"/>
              </a:lnSpc>
              <a:spcBef>
                <a:spcPts val="0"/>
              </a:spcBef>
              <a:spcAft>
                <a:spcPts val="0"/>
              </a:spcAft>
              <a:buClr>
                <a:srgbClr val="C00000"/>
              </a:buClr>
              <a:buSzPct val="100000"/>
              <a:buFont typeface="Arial"/>
              <a:buChar char="•"/>
            </a:pPr>
            <a:r>
              <a:rPr lang="fr-FR" sz="2000" b="1" i="0" u="none" strike="noStrike" cap="none" dirty="0">
                <a:solidFill>
                  <a:srgbClr val="C00000"/>
                </a:solidFill>
                <a:latin typeface="Gill Sans" panose="020B0604020202020204" charset="0"/>
                <a:sym typeface="Arial"/>
              </a:rPr>
              <a:t>Antécédents différents</a:t>
            </a:r>
          </a:p>
          <a:p>
            <a:pPr marL="285750" marR="0" lvl="0" indent="-285750" algn="ctr" rtl="0">
              <a:lnSpc>
                <a:spcPct val="100000"/>
              </a:lnSpc>
              <a:spcBef>
                <a:spcPts val="0"/>
              </a:spcBef>
              <a:spcAft>
                <a:spcPts val="0"/>
              </a:spcAft>
              <a:buClr>
                <a:schemeClr val="dk1"/>
              </a:buClr>
              <a:buFont typeface="Arial"/>
              <a:buNone/>
            </a:pPr>
            <a:endParaRPr sz="2000" b="1" i="0" u="none" strike="noStrike" cap="none" dirty="0">
              <a:solidFill>
                <a:srgbClr val="C00000"/>
              </a:solidFill>
              <a:latin typeface="Gill Sans" panose="020B0604020202020204" charset="0"/>
              <a:sym typeface="Arial"/>
            </a:endParaRPr>
          </a:p>
          <a:p>
            <a:pPr marL="285750" marR="0" lvl="0" indent="-285750" algn="ctr" rtl="0">
              <a:lnSpc>
                <a:spcPct val="100000"/>
              </a:lnSpc>
              <a:spcBef>
                <a:spcPts val="0"/>
              </a:spcBef>
              <a:spcAft>
                <a:spcPts val="0"/>
              </a:spcAft>
              <a:buClr>
                <a:srgbClr val="C00000"/>
              </a:buClr>
              <a:buSzPct val="100000"/>
              <a:buFont typeface="Arial"/>
              <a:buChar char="•"/>
            </a:pPr>
            <a:r>
              <a:rPr lang="fr-FR" sz="2000" b="1" i="0" u="none" strike="noStrike" cap="none" dirty="0">
                <a:solidFill>
                  <a:srgbClr val="C00000"/>
                </a:solidFill>
                <a:latin typeface="Gill Sans" panose="020B0604020202020204" charset="0"/>
                <a:sym typeface="Arial"/>
              </a:rPr>
              <a:t>Valeurs différentes</a:t>
            </a:r>
          </a:p>
          <a:p>
            <a:pPr marL="285750" marR="0" lvl="0" indent="-285750" algn="ctr" rtl="0">
              <a:lnSpc>
                <a:spcPct val="100000"/>
              </a:lnSpc>
              <a:spcBef>
                <a:spcPts val="0"/>
              </a:spcBef>
              <a:spcAft>
                <a:spcPts val="0"/>
              </a:spcAft>
              <a:buClr>
                <a:schemeClr val="dk1"/>
              </a:buClr>
              <a:buFont typeface="Arial"/>
              <a:buNone/>
            </a:pPr>
            <a:endParaRPr sz="2000" b="1" i="0" u="none" strike="noStrike" cap="none" dirty="0">
              <a:solidFill>
                <a:srgbClr val="C00000"/>
              </a:solidFill>
              <a:latin typeface="Gill Sans" panose="020B0604020202020204" charset="0"/>
              <a:sym typeface="Arial"/>
            </a:endParaRPr>
          </a:p>
          <a:p>
            <a:pPr marL="285750" marR="0" lvl="0" indent="-285750" algn="ctr" rtl="0">
              <a:lnSpc>
                <a:spcPct val="100000"/>
              </a:lnSpc>
              <a:spcBef>
                <a:spcPts val="0"/>
              </a:spcBef>
              <a:spcAft>
                <a:spcPts val="0"/>
              </a:spcAft>
              <a:buClr>
                <a:srgbClr val="C00000"/>
              </a:buClr>
              <a:buSzPct val="100000"/>
              <a:buFont typeface="Arial"/>
              <a:buChar char="•"/>
            </a:pPr>
            <a:r>
              <a:rPr lang="fr-FR" sz="2000" b="1" i="0" u="none" strike="noStrike" cap="none" dirty="0">
                <a:solidFill>
                  <a:srgbClr val="C00000"/>
                </a:solidFill>
                <a:latin typeface="Gill Sans" panose="020B0604020202020204" charset="0"/>
                <a:sym typeface="Arial"/>
              </a:rPr>
              <a:t>Personnalités différentes</a:t>
            </a:r>
          </a:p>
          <a:p>
            <a:pPr marL="285750" marR="0" lvl="0" indent="-285750" algn="ctr" rtl="0">
              <a:lnSpc>
                <a:spcPct val="100000"/>
              </a:lnSpc>
              <a:spcBef>
                <a:spcPts val="0"/>
              </a:spcBef>
              <a:spcAft>
                <a:spcPts val="0"/>
              </a:spcAft>
              <a:buClr>
                <a:schemeClr val="dk1"/>
              </a:buClr>
              <a:buFont typeface="Arial"/>
              <a:buNone/>
            </a:pPr>
            <a:endParaRPr sz="2000" b="1" i="0" u="none" strike="noStrike" cap="none" dirty="0">
              <a:solidFill>
                <a:srgbClr val="C00000"/>
              </a:solidFill>
              <a:latin typeface="Gill Sans" panose="020B0604020202020204" charset="0"/>
              <a:sym typeface="Arial"/>
            </a:endParaRPr>
          </a:p>
          <a:p>
            <a:pPr marL="285750" marR="0" lvl="0" indent="-285750" algn="ctr" rtl="0">
              <a:lnSpc>
                <a:spcPct val="100000"/>
              </a:lnSpc>
              <a:spcBef>
                <a:spcPts val="0"/>
              </a:spcBef>
              <a:spcAft>
                <a:spcPts val="0"/>
              </a:spcAft>
              <a:buClr>
                <a:srgbClr val="C00000"/>
              </a:buClr>
              <a:buSzPct val="100000"/>
              <a:buFont typeface="Arial"/>
              <a:buChar char="•"/>
            </a:pPr>
            <a:r>
              <a:rPr lang="fr-FR" sz="2000" b="1" i="0" u="none" strike="noStrike" cap="none" dirty="0">
                <a:solidFill>
                  <a:srgbClr val="C00000"/>
                </a:solidFill>
                <a:latin typeface="Gill Sans" panose="020B0604020202020204" charset="0"/>
                <a:sym typeface="Arial"/>
              </a:rPr>
              <a:t>Compétences différentes </a:t>
            </a:r>
          </a:p>
          <a:p>
            <a:pPr marL="285750" marR="0" lvl="0" indent="-285750" algn="ctr" rtl="0">
              <a:lnSpc>
                <a:spcPct val="100000"/>
              </a:lnSpc>
              <a:spcBef>
                <a:spcPts val="0"/>
              </a:spcBef>
              <a:spcAft>
                <a:spcPts val="0"/>
              </a:spcAft>
              <a:buClr>
                <a:schemeClr val="dk1"/>
              </a:buClr>
              <a:buFont typeface="Arial"/>
              <a:buNone/>
            </a:pPr>
            <a:endParaRPr sz="2000" b="1" i="0" u="none" strike="noStrike" cap="none" dirty="0">
              <a:solidFill>
                <a:srgbClr val="C00000"/>
              </a:solidFill>
              <a:latin typeface="Gill Sans" panose="020B0604020202020204" charset="0"/>
              <a:sym typeface="Arial"/>
            </a:endParaRPr>
          </a:p>
          <a:p>
            <a:pPr marL="285750" marR="0" lvl="0" indent="-285750" algn="ctr" rtl="0">
              <a:lnSpc>
                <a:spcPct val="100000"/>
              </a:lnSpc>
              <a:spcBef>
                <a:spcPts val="0"/>
              </a:spcBef>
              <a:spcAft>
                <a:spcPts val="0"/>
              </a:spcAft>
              <a:buClr>
                <a:srgbClr val="C00000"/>
              </a:buClr>
              <a:buSzPct val="100000"/>
              <a:buFont typeface="Arial"/>
              <a:buChar char="•"/>
            </a:pPr>
            <a:r>
              <a:rPr lang="fr-FR" sz="2000" b="1" i="0" u="none" strike="noStrike" cap="none" dirty="0">
                <a:solidFill>
                  <a:srgbClr val="C00000"/>
                </a:solidFill>
                <a:latin typeface="Gill Sans" panose="020B0604020202020204" charset="0"/>
                <a:sym typeface="Arial"/>
              </a:rPr>
              <a:t>Des forces et des faiblesses différentes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304800" y="266513"/>
            <a:ext cx="8534400" cy="692337"/>
          </a:xfrm>
          <a:prstGeom prst="rect">
            <a:avLst/>
          </a:prstGeom>
          <a:noFill/>
          <a:ln>
            <a:noFill/>
          </a:ln>
        </p:spPr>
        <p:txBody>
          <a:bodyPr wrap="square" lIns="0" tIns="0" rIns="0" bIns="0" anchor="t" anchorCtr="0">
            <a:noAutofit/>
          </a:bodyPr>
          <a:lstStyle/>
          <a:p>
            <a:pPr algn="l">
              <a:buClr>
                <a:srgbClr val="C2113A"/>
              </a:buClr>
              <a:buSzPct val="25000"/>
            </a:pPr>
            <a:r>
              <a:rPr lang="fr-FR" sz="1800" b="1">
                <a:solidFill>
                  <a:srgbClr val="C2113A"/>
                </a:solidFill>
                <a:latin typeface="Gill Sans" panose="020B0604020202020204" charset="0"/>
                <a:sym typeface="Cabin"/>
              </a:rPr>
              <a:t>DE QUELLES COMPÉTENCES AVEZ-VOUS BESOIN POUR FAIRE FACE À LA DIVERSITÉ D'UNE ÉQUIPE ?</a:t>
            </a:r>
            <a:endParaRPr lang="fr-FR" sz="1800" b="1" dirty="0">
              <a:solidFill>
                <a:srgbClr val="C2113A"/>
              </a:solidFill>
              <a:latin typeface="Gill Sans" panose="020B0604020202020204" charset="0"/>
              <a:sym typeface="Cabin"/>
            </a:endParaRPr>
          </a:p>
        </p:txBody>
      </p:sp>
      <p:sp>
        <p:nvSpPr>
          <p:cNvPr id="161" name="Shape 161"/>
          <p:cNvSpPr/>
          <p:nvPr/>
        </p:nvSpPr>
        <p:spPr>
          <a:xfrm>
            <a:off x="2675570" y="1610923"/>
            <a:ext cx="3623937" cy="1258545"/>
          </a:xfrm>
          <a:prstGeom prst="ellipse">
            <a:avLst/>
          </a:prstGeom>
          <a:solidFill>
            <a:srgbClr val="C0CCE1">
              <a:alpha val="40000"/>
            </a:srgbClr>
          </a:solidFill>
          <a:ln>
            <a:noFill/>
          </a:ln>
        </p:spPr>
        <p:txBody>
          <a:bodyPr wrap="square" lIns="91425" tIns="91425" rIns="91425" bIns="91425" anchor="ctr" anchorCtr="0">
            <a:noAutofit/>
          </a:bodyPr>
          <a:lstStyle/>
          <a:p>
            <a:pPr lvl="0">
              <a:spcBef>
                <a:spcPts val="0"/>
              </a:spcBef>
              <a:buNone/>
            </a:pPr>
            <a:endParaRPr sz="1600">
              <a:latin typeface="Gill Sans" panose="020B0604020202020204" charset="0"/>
            </a:endParaRPr>
          </a:p>
        </p:txBody>
      </p:sp>
      <p:sp>
        <p:nvSpPr>
          <p:cNvPr id="162" name="Shape 162"/>
          <p:cNvSpPr/>
          <p:nvPr/>
        </p:nvSpPr>
        <p:spPr>
          <a:xfrm>
            <a:off x="4142001" y="4692674"/>
            <a:ext cx="702313" cy="449480"/>
          </a:xfrm>
          <a:prstGeom prst="downArrow">
            <a:avLst>
              <a:gd name="adj1" fmla="val 50000"/>
              <a:gd name="adj2" fmla="val 50000"/>
            </a:avLst>
          </a:prstGeom>
          <a:solidFill>
            <a:srgbClr val="E7CFCF"/>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600">
              <a:latin typeface="Gill Sans" panose="020B0604020202020204" charset="0"/>
            </a:endParaRPr>
          </a:p>
        </p:txBody>
      </p:sp>
      <p:sp>
        <p:nvSpPr>
          <p:cNvPr id="163" name="Shape 163"/>
          <p:cNvSpPr/>
          <p:nvPr/>
        </p:nvSpPr>
        <p:spPr>
          <a:xfrm>
            <a:off x="2793952" y="5080351"/>
            <a:ext cx="3371104" cy="842776"/>
          </a:xfrm>
          <a:prstGeom prst="rect">
            <a:avLst/>
          </a:prstGeom>
          <a:noFill/>
          <a:ln>
            <a:noFill/>
          </a:ln>
        </p:spPr>
        <p:txBody>
          <a:bodyPr wrap="square" lIns="91425" tIns="91425" rIns="91425" bIns="91425" anchor="ctr" anchorCtr="0">
            <a:noAutofit/>
          </a:bodyPr>
          <a:lstStyle/>
          <a:p>
            <a:pPr lvl="0">
              <a:spcBef>
                <a:spcPts val="0"/>
              </a:spcBef>
              <a:buNone/>
            </a:pPr>
            <a:endParaRPr sz="1600">
              <a:latin typeface="Gill Sans" panose="020B0604020202020204" charset="0"/>
            </a:endParaRPr>
          </a:p>
        </p:txBody>
      </p:sp>
      <p:sp>
        <p:nvSpPr>
          <p:cNvPr id="164" name="Shape 164"/>
          <p:cNvSpPr txBox="1"/>
          <p:nvPr/>
        </p:nvSpPr>
        <p:spPr>
          <a:xfrm>
            <a:off x="2793952" y="5080351"/>
            <a:ext cx="3371104" cy="842776"/>
          </a:xfrm>
          <a:prstGeom prst="rect">
            <a:avLst/>
          </a:prstGeom>
          <a:noFill/>
          <a:ln>
            <a:noFill/>
          </a:ln>
        </p:spPr>
        <p:txBody>
          <a:bodyPr wrap="square" lIns="170675" tIns="170675" rIns="170675" bIns="170675" anchor="ctr" anchorCtr="0">
            <a:noAutofit/>
          </a:bodyPr>
          <a:lstStyle/>
          <a:p>
            <a:pPr marL="0" marR="0" lvl="0" indent="0" algn="ctr" rtl="0">
              <a:lnSpc>
                <a:spcPct val="90000"/>
              </a:lnSpc>
              <a:spcBef>
                <a:spcPts val="0"/>
              </a:spcBef>
              <a:spcAft>
                <a:spcPts val="0"/>
              </a:spcAft>
              <a:buClr>
                <a:schemeClr val="dk2"/>
              </a:buClr>
              <a:buSzPct val="25000"/>
              <a:buFont typeface="Cabin"/>
              <a:buNone/>
            </a:pPr>
            <a:r>
              <a:rPr lang="fr-FR" sz="2800" b="1" i="0" u="none" strike="noStrike" cap="none">
                <a:solidFill>
                  <a:schemeClr val="dk2"/>
                </a:solidFill>
                <a:latin typeface="Gill Sans" panose="020B0604020202020204" charset="0"/>
                <a:ea typeface="Cabin"/>
                <a:cs typeface="Cabin"/>
                <a:sym typeface="Cabin"/>
              </a:rPr>
              <a:t>Travail en équipe efficace</a:t>
            </a:r>
          </a:p>
        </p:txBody>
      </p:sp>
      <p:sp>
        <p:nvSpPr>
          <p:cNvPr id="165" name="Shape 165"/>
          <p:cNvSpPr/>
          <p:nvPr/>
        </p:nvSpPr>
        <p:spPr>
          <a:xfrm>
            <a:off x="3993110" y="2966669"/>
            <a:ext cx="1264164" cy="1264164"/>
          </a:xfrm>
          <a:prstGeom prst="ellipse">
            <a:avLst/>
          </a:prstGeom>
          <a:solidFill>
            <a:srgbClr val="BF504D"/>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600">
              <a:latin typeface="Gill Sans" panose="020B0604020202020204" charset="0"/>
            </a:endParaRPr>
          </a:p>
        </p:txBody>
      </p:sp>
      <p:sp>
        <p:nvSpPr>
          <p:cNvPr id="166" name="Shape 166"/>
          <p:cNvSpPr txBox="1"/>
          <p:nvPr/>
        </p:nvSpPr>
        <p:spPr>
          <a:xfrm>
            <a:off x="4030303" y="3151802"/>
            <a:ext cx="1189779" cy="893898"/>
          </a:xfrm>
          <a:prstGeom prst="rect">
            <a:avLst/>
          </a:prstGeom>
          <a:noFill/>
          <a:ln>
            <a:noFill/>
          </a:ln>
        </p:spPr>
        <p:txBody>
          <a:bodyPr wrap="square" lIns="11425" tIns="11425" rIns="11425" bIns="11425"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fr-FR" dirty="0">
                <a:solidFill>
                  <a:schemeClr val="lt1"/>
                </a:solidFill>
                <a:latin typeface="Gill Sans" panose="020B0604020202020204" charset="0"/>
                <a:sym typeface="Arial"/>
              </a:rPr>
              <a:t>Communication orale</a:t>
            </a:r>
          </a:p>
        </p:txBody>
      </p:sp>
      <p:sp>
        <p:nvSpPr>
          <p:cNvPr id="167" name="Shape 167"/>
          <p:cNvSpPr/>
          <p:nvPr/>
        </p:nvSpPr>
        <p:spPr>
          <a:xfrm>
            <a:off x="3088531" y="2018265"/>
            <a:ext cx="1264164" cy="1264164"/>
          </a:xfrm>
          <a:prstGeom prst="ellipse">
            <a:avLst/>
          </a:prstGeom>
          <a:solidFill>
            <a:schemeClr val="accent3"/>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600">
              <a:latin typeface="Gill Sans" panose="020B0604020202020204" charset="0"/>
            </a:endParaRPr>
          </a:p>
        </p:txBody>
      </p:sp>
      <p:sp>
        <p:nvSpPr>
          <p:cNvPr id="168" name="Shape 168"/>
          <p:cNvSpPr txBox="1"/>
          <p:nvPr/>
        </p:nvSpPr>
        <p:spPr>
          <a:xfrm>
            <a:off x="3273664" y="2203398"/>
            <a:ext cx="893898" cy="893898"/>
          </a:xfrm>
          <a:prstGeom prst="rect">
            <a:avLst/>
          </a:prstGeom>
          <a:noFill/>
          <a:ln>
            <a:noFill/>
          </a:ln>
        </p:spPr>
        <p:txBody>
          <a:bodyPr wrap="square" lIns="13950" tIns="13950" rIns="13950" bIns="1395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fr-FR" dirty="0">
                <a:solidFill>
                  <a:schemeClr val="lt1"/>
                </a:solidFill>
                <a:latin typeface="Gill Sans" panose="020B0604020202020204" charset="0"/>
                <a:sym typeface="Arial"/>
              </a:rPr>
              <a:t>Écoute </a:t>
            </a:r>
            <a:r>
              <a:rPr lang="fr-FR" sz="1600" dirty="0">
                <a:solidFill>
                  <a:schemeClr val="lt1"/>
                </a:solidFill>
                <a:latin typeface="Gill Sans" panose="020B0604020202020204" charset="0"/>
                <a:sym typeface="Arial"/>
              </a:rPr>
              <a:t>active</a:t>
            </a:r>
          </a:p>
        </p:txBody>
      </p:sp>
      <p:sp>
        <p:nvSpPr>
          <p:cNvPr id="169" name="Shape 169"/>
          <p:cNvSpPr/>
          <p:nvPr/>
        </p:nvSpPr>
        <p:spPr>
          <a:xfrm>
            <a:off x="4380787" y="1712618"/>
            <a:ext cx="1264164" cy="1264164"/>
          </a:xfrm>
          <a:prstGeom prst="ellipse">
            <a:avLst/>
          </a:prstGeom>
          <a:solidFill>
            <a:schemeClr val="accent4"/>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600">
              <a:latin typeface="Gill Sans" panose="020B0604020202020204" charset="0"/>
            </a:endParaRPr>
          </a:p>
        </p:txBody>
      </p:sp>
      <p:sp>
        <p:nvSpPr>
          <p:cNvPr id="170" name="Shape 170"/>
          <p:cNvSpPr txBox="1"/>
          <p:nvPr/>
        </p:nvSpPr>
        <p:spPr>
          <a:xfrm>
            <a:off x="4472061" y="1897751"/>
            <a:ext cx="1081617" cy="893898"/>
          </a:xfrm>
          <a:prstGeom prst="rect">
            <a:avLst/>
          </a:prstGeom>
          <a:noFill/>
          <a:ln>
            <a:noFill/>
          </a:ln>
        </p:spPr>
        <p:txBody>
          <a:bodyPr wrap="square" lIns="12700" tIns="12700" rIns="12700" bIns="127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fr-FR" dirty="0">
                <a:solidFill>
                  <a:schemeClr val="lt1"/>
                </a:solidFill>
                <a:latin typeface="Gill Sans" panose="020B0604020202020204" charset="0"/>
                <a:sym typeface="Arial"/>
              </a:rPr>
              <a:t>Connaissance de soi</a:t>
            </a:r>
          </a:p>
        </p:txBody>
      </p:sp>
      <p:sp>
        <p:nvSpPr>
          <p:cNvPr id="172" name="Shape 172"/>
          <p:cNvSpPr txBox="1"/>
          <p:nvPr/>
        </p:nvSpPr>
        <p:spPr>
          <a:xfrm>
            <a:off x="6830857" y="1630541"/>
            <a:ext cx="2008343" cy="646331"/>
          </a:xfrm>
          <a:prstGeom prst="rect">
            <a:avLst/>
          </a:prstGeom>
          <a:solidFill>
            <a:srgbClr val="FFFFFF"/>
          </a:solidFill>
          <a:ln>
            <a:noFill/>
          </a:ln>
        </p:spPr>
        <p:txBody>
          <a:bodyPr wrap="square" lIns="0" tIns="0" rIns="0" bIns="0" anchor="t" anchorCtr="0">
            <a:noAutofit/>
          </a:bodyPr>
          <a:lstStyle/>
          <a:p>
            <a:pPr marL="0" marR="0" lvl="0" indent="0" rtl="0">
              <a:lnSpc>
                <a:spcPts val="2000"/>
              </a:lnSpc>
              <a:spcBef>
                <a:spcPts val="1200"/>
              </a:spcBef>
              <a:spcAft>
                <a:spcPts val="1200"/>
              </a:spcAft>
              <a:buClr>
                <a:schemeClr val="dk2"/>
              </a:buClr>
              <a:buSzPct val="25000"/>
              <a:buFont typeface="Cabin"/>
              <a:buNone/>
            </a:pPr>
            <a:r>
              <a:rPr lang="fr-FR" sz="2000" b="1" i="0" u="none" strike="noStrike" cap="none" dirty="0">
                <a:solidFill>
                  <a:srgbClr val="17375E"/>
                </a:solidFill>
                <a:latin typeface="Gill Sans" panose="020B0604020202020204" charset="0"/>
                <a:ea typeface="Cabin"/>
                <a:cs typeface="Cabin"/>
                <a:sym typeface="Cabin"/>
              </a:rPr>
              <a:t>Poser des questions</a:t>
            </a:r>
          </a:p>
          <a:p>
            <a:pPr marL="0" marR="0" lvl="0" indent="0" algn="just" rtl="0">
              <a:lnSpc>
                <a:spcPts val="2000"/>
              </a:lnSpc>
              <a:spcBef>
                <a:spcPts val="1200"/>
              </a:spcBef>
              <a:spcAft>
                <a:spcPts val="1200"/>
              </a:spcAft>
              <a:buClr>
                <a:schemeClr val="dk1"/>
              </a:buClr>
              <a:buFont typeface="Arial"/>
              <a:buNone/>
            </a:pPr>
            <a:endParaRPr sz="2000" b="0" i="0" u="none" strike="noStrike" cap="none" dirty="0">
              <a:solidFill>
                <a:srgbClr val="17375E"/>
              </a:solidFill>
              <a:latin typeface="Gill Sans" panose="020B0604020202020204" charset="0"/>
              <a:sym typeface="Arial"/>
            </a:endParaRPr>
          </a:p>
        </p:txBody>
      </p:sp>
      <p:sp>
        <p:nvSpPr>
          <p:cNvPr id="173" name="Shape 173"/>
          <p:cNvSpPr txBox="1"/>
          <p:nvPr/>
        </p:nvSpPr>
        <p:spPr>
          <a:xfrm>
            <a:off x="5724128" y="3808841"/>
            <a:ext cx="2670306" cy="369332"/>
          </a:xfrm>
          <a:prstGeom prst="rect">
            <a:avLst/>
          </a:prstGeom>
          <a:solidFill>
            <a:srgbClr val="FFFFFF"/>
          </a:solidFill>
          <a:ln>
            <a:noFill/>
          </a:ln>
        </p:spPr>
        <p:txBody>
          <a:bodyPr wrap="square" lIns="0" tIns="0" rIns="0" bIns="0" anchor="t" anchorCtr="0">
            <a:noAutofit/>
          </a:bodyPr>
          <a:lstStyle/>
          <a:p>
            <a:pPr marL="0" marR="0" lvl="0" indent="0" algn="just" rtl="0">
              <a:lnSpc>
                <a:spcPts val="2000"/>
              </a:lnSpc>
              <a:spcBef>
                <a:spcPts val="1200"/>
              </a:spcBef>
              <a:spcAft>
                <a:spcPts val="1200"/>
              </a:spcAft>
              <a:buClr>
                <a:schemeClr val="dk2"/>
              </a:buClr>
              <a:buSzPct val="25000"/>
              <a:buFont typeface="Cabin"/>
              <a:buNone/>
            </a:pPr>
            <a:r>
              <a:rPr lang="fr-FR" sz="2000" b="1" i="0" u="none" strike="noStrike" cap="none" dirty="0" smtClean="0">
                <a:solidFill>
                  <a:srgbClr val="17375E"/>
                </a:solidFill>
                <a:latin typeface="Gill Sans" panose="020B0604020202020204" charset="0"/>
                <a:ea typeface="Cabin"/>
                <a:cs typeface="Cabin"/>
                <a:sym typeface="Cabin"/>
              </a:rPr>
              <a:t>Pouvoir </a:t>
            </a:r>
            <a:r>
              <a:rPr lang="fr-FR" sz="2000" b="1" i="0" u="none" strike="noStrike" cap="none" dirty="0">
                <a:solidFill>
                  <a:srgbClr val="17375E"/>
                </a:solidFill>
                <a:latin typeface="Gill Sans" panose="020B0604020202020204" charset="0"/>
                <a:ea typeface="Cabin"/>
                <a:cs typeface="Cabin"/>
                <a:sym typeface="Cabin"/>
              </a:rPr>
              <a:t>de persuasion</a:t>
            </a:r>
          </a:p>
        </p:txBody>
      </p:sp>
      <p:sp>
        <p:nvSpPr>
          <p:cNvPr id="174" name="Shape 174"/>
          <p:cNvSpPr txBox="1"/>
          <p:nvPr/>
        </p:nvSpPr>
        <p:spPr>
          <a:xfrm>
            <a:off x="6500450" y="2719691"/>
            <a:ext cx="1981633" cy="646331"/>
          </a:xfrm>
          <a:prstGeom prst="rect">
            <a:avLst/>
          </a:prstGeom>
          <a:solidFill>
            <a:srgbClr val="FFFFFF"/>
          </a:solidFill>
          <a:ln>
            <a:noFill/>
          </a:ln>
        </p:spPr>
        <p:txBody>
          <a:bodyPr wrap="square" lIns="0" tIns="0" rIns="0" bIns="0" anchor="t" anchorCtr="0">
            <a:noAutofit/>
          </a:bodyPr>
          <a:lstStyle/>
          <a:p>
            <a:pPr marL="0" marR="0" lvl="0" indent="0" algn="just" rtl="0">
              <a:lnSpc>
                <a:spcPts val="2000"/>
              </a:lnSpc>
              <a:spcBef>
                <a:spcPts val="1200"/>
              </a:spcBef>
              <a:spcAft>
                <a:spcPts val="1200"/>
              </a:spcAft>
              <a:buClr>
                <a:schemeClr val="dk2"/>
              </a:buClr>
              <a:buSzPct val="25000"/>
              <a:buFont typeface="Cabin"/>
              <a:buNone/>
            </a:pPr>
            <a:r>
              <a:rPr lang="fr-FR" sz="2000" b="1" i="0" u="none" strike="noStrike" cap="none" dirty="0" smtClean="0">
                <a:solidFill>
                  <a:srgbClr val="17375E"/>
                </a:solidFill>
                <a:latin typeface="Gill Sans" panose="020B0604020202020204" charset="0"/>
                <a:ea typeface="Cabin"/>
                <a:cs typeface="Cabin"/>
                <a:sym typeface="Cabin"/>
              </a:rPr>
              <a:t>Respect</a:t>
            </a:r>
            <a:endParaRPr lang="fr-FR" sz="2000" b="1" i="0" u="none" strike="noStrike" cap="none" dirty="0">
              <a:solidFill>
                <a:srgbClr val="17375E"/>
              </a:solidFill>
              <a:latin typeface="Gill Sans" panose="020B0604020202020204" charset="0"/>
              <a:ea typeface="Cabin"/>
              <a:cs typeface="Cabin"/>
              <a:sym typeface="Cabin"/>
            </a:endParaRPr>
          </a:p>
          <a:p>
            <a:pPr marL="0" marR="0" lvl="0" indent="0" algn="just" rtl="0">
              <a:lnSpc>
                <a:spcPts val="2000"/>
              </a:lnSpc>
              <a:spcBef>
                <a:spcPts val="1200"/>
              </a:spcBef>
              <a:spcAft>
                <a:spcPts val="1200"/>
              </a:spcAft>
              <a:buClr>
                <a:schemeClr val="dk1"/>
              </a:buClr>
              <a:buFont typeface="Arial"/>
              <a:buNone/>
            </a:pPr>
            <a:endParaRPr sz="2000" b="0" i="0" u="none" strike="noStrike" cap="none" dirty="0">
              <a:solidFill>
                <a:srgbClr val="17375E"/>
              </a:solidFill>
              <a:latin typeface="Gill Sans" panose="020B0604020202020204" charset="0"/>
              <a:sym typeface="Arial"/>
            </a:endParaRPr>
          </a:p>
        </p:txBody>
      </p:sp>
      <p:sp>
        <p:nvSpPr>
          <p:cNvPr id="175" name="Shape 175"/>
          <p:cNvSpPr txBox="1"/>
          <p:nvPr/>
        </p:nvSpPr>
        <p:spPr>
          <a:xfrm>
            <a:off x="647541" y="3881461"/>
            <a:ext cx="2550698" cy="369332"/>
          </a:xfrm>
          <a:prstGeom prst="rect">
            <a:avLst/>
          </a:prstGeom>
          <a:solidFill>
            <a:srgbClr val="FFFFFF"/>
          </a:solidFill>
          <a:ln>
            <a:noFill/>
          </a:ln>
        </p:spPr>
        <p:txBody>
          <a:bodyPr wrap="square" lIns="0" tIns="0" rIns="0" bIns="0" anchor="t" anchorCtr="0">
            <a:noAutofit/>
          </a:bodyPr>
          <a:lstStyle/>
          <a:p>
            <a:pPr marL="0" marR="0" lvl="0" indent="0" algn="r" rtl="0">
              <a:lnSpc>
                <a:spcPts val="2000"/>
              </a:lnSpc>
              <a:spcBef>
                <a:spcPts val="1200"/>
              </a:spcBef>
              <a:spcAft>
                <a:spcPts val="1200"/>
              </a:spcAft>
              <a:buSzPct val="25000"/>
              <a:buNone/>
            </a:pPr>
            <a:r>
              <a:rPr lang="fr-FR" sz="2000" b="1" dirty="0" smtClean="0">
                <a:solidFill>
                  <a:srgbClr val="17375E"/>
                </a:solidFill>
                <a:latin typeface="Gill Sans" panose="020B0604020202020204" charset="0"/>
                <a:ea typeface="Cabin"/>
                <a:cs typeface="Cabin"/>
                <a:sym typeface="Cabin"/>
              </a:rPr>
              <a:t>Gestion des conflits</a:t>
            </a:r>
            <a:endParaRPr lang="fr-FR" sz="2000" b="1" dirty="0">
              <a:solidFill>
                <a:srgbClr val="17375E"/>
              </a:solidFill>
              <a:latin typeface="Gill Sans" panose="020B0604020202020204" charset="0"/>
              <a:ea typeface="Cabin"/>
              <a:cs typeface="Cabin"/>
              <a:sym typeface="Cabin"/>
            </a:endParaRPr>
          </a:p>
        </p:txBody>
      </p:sp>
      <p:sp>
        <p:nvSpPr>
          <p:cNvPr id="176" name="Shape 176"/>
          <p:cNvSpPr txBox="1"/>
          <p:nvPr/>
        </p:nvSpPr>
        <p:spPr>
          <a:xfrm>
            <a:off x="647541" y="1630541"/>
            <a:ext cx="1132041" cy="646331"/>
          </a:xfrm>
          <a:prstGeom prst="rect">
            <a:avLst/>
          </a:prstGeom>
          <a:solidFill>
            <a:srgbClr val="FFFFFF"/>
          </a:solidFill>
          <a:ln>
            <a:noFill/>
          </a:ln>
        </p:spPr>
        <p:txBody>
          <a:bodyPr wrap="square" lIns="0" tIns="0" rIns="0" bIns="0" anchor="t" anchorCtr="0">
            <a:noAutofit/>
          </a:bodyPr>
          <a:lstStyle/>
          <a:p>
            <a:pPr marL="0" marR="0" lvl="0" indent="0" algn="r" rtl="0">
              <a:lnSpc>
                <a:spcPts val="2000"/>
              </a:lnSpc>
              <a:spcBef>
                <a:spcPts val="1200"/>
              </a:spcBef>
              <a:spcAft>
                <a:spcPts val="1200"/>
              </a:spcAft>
              <a:buClr>
                <a:schemeClr val="dk2"/>
              </a:buClr>
              <a:buSzPct val="25000"/>
              <a:buFont typeface="Cabin"/>
              <a:buNone/>
            </a:pPr>
            <a:r>
              <a:rPr lang="fr-FR" sz="2000" b="1" i="0" u="none" strike="noStrike" cap="none" dirty="0">
                <a:solidFill>
                  <a:srgbClr val="17375E"/>
                </a:solidFill>
                <a:latin typeface="Gill Sans" panose="020B0604020202020204" charset="0"/>
                <a:ea typeface="Cabin"/>
                <a:cs typeface="Cabin"/>
                <a:sym typeface="Cabin"/>
              </a:rPr>
              <a:t>Partager</a:t>
            </a:r>
          </a:p>
          <a:p>
            <a:pPr marL="0" marR="0" lvl="0" indent="0" algn="r" rtl="0">
              <a:lnSpc>
                <a:spcPts val="2000"/>
              </a:lnSpc>
              <a:spcBef>
                <a:spcPts val="1200"/>
              </a:spcBef>
              <a:spcAft>
                <a:spcPts val="1200"/>
              </a:spcAft>
              <a:buClr>
                <a:schemeClr val="dk1"/>
              </a:buClr>
              <a:buFont typeface="Arial"/>
              <a:buNone/>
            </a:pPr>
            <a:endParaRPr sz="2000" b="0" i="0" u="none" strike="noStrike" cap="none" dirty="0">
              <a:solidFill>
                <a:srgbClr val="17375E"/>
              </a:solidFill>
              <a:latin typeface="Gill Sans" panose="020B0604020202020204" charset="0"/>
              <a:sym typeface="Arial"/>
            </a:endParaRPr>
          </a:p>
        </p:txBody>
      </p:sp>
      <p:sp>
        <p:nvSpPr>
          <p:cNvPr id="177" name="Shape 177"/>
          <p:cNvSpPr txBox="1"/>
          <p:nvPr/>
        </p:nvSpPr>
        <p:spPr>
          <a:xfrm>
            <a:off x="1198351" y="2756001"/>
            <a:ext cx="1260281" cy="646331"/>
          </a:xfrm>
          <a:prstGeom prst="rect">
            <a:avLst/>
          </a:prstGeom>
          <a:solidFill>
            <a:srgbClr val="FFFFFF"/>
          </a:solidFill>
          <a:ln>
            <a:noFill/>
          </a:ln>
        </p:spPr>
        <p:txBody>
          <a:bodyPr wrap="square" lIns="0" tIns="0" rIns="0" bIns="0" anchor="t" anchorCtr="0">
            <a:noAutofit/>
          </a:bodyPr>
          <a:lstStyle/>
          <a:p>
            <a:pPr marL="0" marR="0" lvl="0" indent="0" algn="r" rtl="0">
              <a:lnSpc>
                <a:spcPts val="2000"/>
              </a:lnSpc>
              <a:spcBef>
                <a:spcPts val="1200"/>
              </a:spcBef>
              <a:spcAft>
                <a:spcPts val="1200"/>
              </a:spcAft>
              <a:buClr>
                <a:schemeClr val="dk2"/>
              </a:buClr>
              <a:buSzPct val="25000"/>
              <a:buFont typeface="Cabin"/>
              <a:buNone/>
            </a:pPr>
            <a:r>
              <a:rPr lang="fr-FR" sz="2000" b="1" i="0" u="none" strike="noStrike" cap="none">
                <a:solidFill>
                  <a:srgbClr val="17375E"/>
                </a:solidFill>
                <a:latin typeface="Gill Sans" panose="020B0604020202020204" charset="0"/>
                <a:ea typeface="Cabin"/>
                <a:cs typeface="Cabin"/>
                <a:sym typeface="Cabin"/>
              </a:rPr>
              <a:t>Participer</a:t>
            </a:r>
          </a:p>
          <a:p>
            <a:pPr marL="0" marR="0" lvl="0" indent="0" algn="r" rtl="0">
              <a:lnSpc>
                <a:spcPts val="2000"/>
              </a:lnSpc>
              <a:spcBef>
                <a:spcPts val="1200"/>
              </a:spcBef>
              <a:spcAft>
                <a:spcPts val="1200"/>
              </a:spcAft>
              <a:buClr>
                <a:schemeClr val="dk1"/>
              </a:buClr>
              <a:buFont typeface="Arial"/>
              <a:buNone/>
            </a:pPr>
            <a:endParaRPr sz="2000" b="0" i="0" u="none" strike="noStrike" cap="none">
              <a:solidFill>
                <a:srgbClr val="17375E"/>
              </a:solidFill>
              <a:latin typeface="Gill Sans" panose="020B0604020202020204" charset="0"/>
              <a:sym typeface="Arial"/>
            </a:endParaRP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52A63360-6D38-4179-AAA1-77B4F6FB8C09}" type="slidenum">
              <a:rPr lang="fr-FR" sz="1200" smtClean="0">
                <a:latin typeface="Gill Sans" panose="020B0604020202020204" charset="0"/>
              </a:rPr>
              <a:pPr algn="ctr"/>
              <a:t>12</a:t>
            </a:fld>
            <a:r>
              <a:rPr lang="fr-FR" sz="1200" smtClean="0">
                <a:latin typeface="Gill Sans" panose="020B0604020202020204" charset="0"/>
              </a:rPr>
              <a:t> / 26</a:t>
            </a:r>
            <a:endParaRPr lang="fr-FR" sz="1200">
              <a:latin typeface="Gill Sans" panose="020B0604020202020204" charset="0"/>
            </a:endParaRPr>
          </a:p>
        </p:txBody>
      </p:sp>
      <p:sp>
        <p:nvSpPr>
          <p:cNvPr id="23" name="Shape 171"/>
          <p:cNvSpPr/>
          <p:nvPr/>
        </p:nvSpPr>
        <p:spPr>
          <a:xfrm>
            <a:off x="2521060" y="1403600"/>
            <a:ext cx="3932955" cy="3146364"/>
          </a:xfrm>
          <a:custGeom>
            <a:avLst/>
            <a:gdLst/>
            <a:ahLst/>
            <a:cxnLst/>
            <a:rect l="0" t="0" r="0" b="0"/>
            <a:pathLst>
              <a:path w="120000" h="120000" extrusionOk="0">
                <a:moveTo>
                  <a:pt x="583" y="34175"/>
                </a:moveTo>
                <a:lnTo>
                  <a:pt x="583" y="34175"/>
                </a:lnTo>
                <a:cubicBezTo>
                  <a:pt x="-2678" y="22567"/>
                  <a:pt x="7879" y="11072"/>
                  <a:pt x="27614" y="4745"/>
                </a:cubicBezTo>
                <a:cubicBezTo>
                  <a:pt x="47350" y="-1581"/>
                  <a:pt x="72649" y="-1581"/>
                  <a:pt x="92385" y="4745"/>
                </a:cubicBezTo>
                <a:cubicBezTo>
                  <a:pt x="112120" y="11072"/>
                  <a:pt x="122678" y="22567"/>
                  <a:pt x="119416" y="34175"/>
                </a:cubicBezTo>
                <a:lnTo>
                  <a:pt x="74854" y="113543"/>
                </a:lnTo>
                <a:cubicBezTo>
                  <a:pt x="73813" y="117246"/>
                  <a:pt x="67477" y="119999"/>
                  <a:pt x="60000" y="119999"/>
                </a:cubicBezTo>
                <a:cubicBezTo>
                  <a:pt x="52522" y="119999"/>
                  <a:pt x="46186" y="117246"/>
                  <a:pt x="45145" y="113543"/>
                </a:cubicBezTo>
                <a:close/>
                <a:moveTo>
                  <a:pt x="4799" y="29999"/>
                </a:moveTo>
                <a:lnTo>
                  <a:pt x="4799" y="30000"/>
                </a:lnTo>
                <a:cubicBezTo>
                  <a:pt x="4799" y="43254"/>
                  <a:pt x="29513" y="53999"/>
                  <a:pt x="60000" y="53999"/>
                </a:cubicBezTo>
                <a:cubicBezTo>
                  <a:pt x="90486" y="53999"/>
                  <a:pt x="115200" y="43254"/>
                  <a:pt x="115200" y="29999"/>
                </a:cubicBezTo>
                <a:cubicBezTo>
                  <a:pt x="115200" y="16745"/>
                  <a:pt x="90486" y="5999"/>
                  <a:pt x="60000" y="5999"/>
                </a:cubicBezTo>
                <a:cubicBezTo>
                  <a:pt x="29513" y="5999"/>
                  <a:pt x="4799" y="16745"/>
                  <a:pt x="4799" y="29999"/>
                </a:cubicBezTo>
                <a:close/>
              </a:path>
            </a:pathLst>
          </a:custGeom>
          <a:solidFill>
            <a:schemeClr val="lt1">
              <a:alpha val="40000"/>
            </a:schemeClr>
          </a:solidFill>
          <a:ln w="9525"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600">
              <a:latin typeface="Gill Sans" panose="020B06040202020202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20" name="Shape 220"/>
          <p:cNvSpPr txBox="1"/>
          <p:nvPr/>
        </p:nvSpPr>
        <p:spPr>
          <a:xfrm>
            <a:off x="304800" y="266514"/>
            <a:ext cx="8534400" cy="692337"/>
          </a:xfrm>
          <a:prstGeom prst="rect">
            <a:avLst/>
          </a:prstGeom>
          <a:solidFill>
            <a:srgbClr val="FFFFFF"/>
          </a:solidFill>
          <a:ln>
            <a:noFill/>
          </a:ln>
        </p:spPr>
        <p:txBody>
          <a:bodyPr wrap="square" lIns="0" tIns="0" rIns="0" bIns="0" anchor="t" anchorCtr="0">
            <a:noAutofit/>
          </a:bodyPr>
          <a:lstStyle/>
          <a:p>
            <a:pPr marL="0" marR="0" lvl="0" indent="0" algn="just" rtl="0">
              <a:lnSpc>
                <a:spcPts val="2000"/>
              </a:lnSpc>
              <a:spcBef>
                <a:spcPts val="1200"/>
              </a:spcBef>
              <a:spcAft>
                <a:spcPts val="1200"/>
              </a:spcAft>
              <a:buClr>
                <a:srgbClr val="C00000"/>
              </a:buClr>
              <a:buSzPct val="25000"/>
              <a:buFont typeface="Cabin"/>
              <a:buNone/>
            </a:pPr>
            <a:r>
              <a:rPr lang="fr-FR" sz="1800" b="1" i="0" u="none" strike="noStrike" cap="none" smtClean="0">
                <a:solidFill>
                  <a:srgbClr val="C2113A"/>
                </a:solidFill>
                <a:latin typeface="Gill Sans" panose="020B0604020202020204" charset="0"/>
                <a:ea typeface="Cabin"/>
                <a:cs typeface="Cabin"/>
                <a:sym typeface="Cabin"/>
              </a:rPr>
              <a:t>RÔLES D'ÉQUIPE</a:t>
            </a:r>
            <a:endParaRPr lang="fr-FR" sz="1800" b="1" i="0" u="none" strike="noStrike" cap="none" dirty="0">
              <a:solidFill>
                <a:srgbClr val="C2113A"/>
              </a:solidFill>
              <a:latin typeface="Gill Sans" panose="020B0604020202020204" charset="0"/>
              <a:ea typeface="Cabin"/>
              <a:cs typeface="Cabin"/>
              <a:sym typeface="Cabin"/>
            </a:endParaRP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15B3296F-5AFC-48EB-8F38-B5761CEE9C42}" type="slidenum">
              <a:rPr lang="fr-FR" sz="1200" smtClean="0">
                <a:latin typeface="Gill Sans" panose="020B0604020202020204" charset="0"/>
              </a:rPr>
              <a:pPr algn="ctr"/>
              <a:t>13</a:t>
            </a:fld>
            <a:r>
              <a:rPr lang="fr-FR" sz="1200" smtClean="0">
                <a:latin typeface="Gill Sans" panose="020B0604020202020204" charset="0"/>
              </a:rPr>
              <a:t> / 26</a:t>
            </a:r>
            <a:endParaRPr lang="fr-FR" sz="1200">
              <a:latin typeface="Gill Sans" panose="020B0604020202020204" charset="0"/>
            </a:endParaRPr>
          </a:p>
        </p:txBody>
      </p:sp>
      <p:pic>
        <p:nvPicPr>
          <p:cNvPr id="8" name="Picture 2" descr="Molécule© Belbin Fr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180" y="1635224"/>
            <a:ext cx="5372100" cy="3810000"/>
          </a:xfrm>
          <a:prstGeom prst="rect">
            <a:avLst/>
          </a:prstGeom>
          <a:noFill/>
          <a:extLst>
            <a:ext uri="{909E8E84-426E-40DD-AFC4-6F175D3DCCD1}">
              <a14:hiddenFill xmlns:a14="http://schemas.microsoft.com/office/drawing/2010/main">
                <a:solidFill>
                  <a:srgbClr val="FFFFFF"/>
                </a:solidFill>
              </a14:hiddenFill>
            </a:ext>
          </a:extLst>
        </p:spPr>
      </p:pic>
      <p:sp>
        <p:nvSpPr>
          <p:cNvPr id="9" name="Shape 221"/>
          <p:cNvSpPr txBox="1"/>
          <p:nvPr/>
        </p:nvSpPr>
        <p:spPr>
          <a:xfrm>
            <a:off x="6444208" y="3099543"/>
            <a:ext cx="2204113" cy="40011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2060"/>
              </a:buClr>
              <a:buSzPct val="25000"/>
              <a:buFont typeface="Cabin"/>
              <a:buNone/>
            </a:pPr>
            <a:r>
              <a:rPr lang="fr-FR" sz="2000" b="1" dirty="0" smtClean="0">
                <a:solidFill>
                  <a:srgbClr val="002060"/>
                </a:solidFill>
                <a:latin typeface="Gill Sans" panose="020B0604020202020204" charset="0"/>
                <a:ea typeface="Cabin"/>
                <a:cs typeface="Cabin"/>
                <a:sym typeface="Cabin"/>
              </a:rPr>
              <a:t>Interaction</a:t>
            </a:r>
            <a:endParaRPr lang="fr-FR" sz="2000" b="1" dirty="0">
              <a:solidFill>
                <a:srgbClr val="002060"/>
              </a:solidFill>
              <a:latin typeface="Gill Sans" panose="020B0604020202020204" charset="0"/>
              <a:ea typeface="Cabin"/>
              <a:cs typeface="Cabin"/>
              <a:sym typeface="Cabin"/>
            </a:endParaRPr>
          </a:p>
        </p:txBody>
      </p:sp>
      <p:sp>
        <p:nvSpPr>
          <p:cNvPr id="10" name="Shape 222"/>
          <p:cNvSpPr txBox="1"/>
          <p:nvPr/>
        </p:nvSpPr>
        <p:spPr>
          <a:xfrm>
            <a:off x="1036104" y="3540224"/>
            <a:ext cx="1368152" cy="40011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2060"/>
              </a:buClr>
              <a:buSzPct val="25000"/>
              <a:buFont typeface="Cabin"/>
              <a:buNone/>
            </a:pPr>
            <a:r>
              <a:rPr lang="fr-FR" sz="2000" b="1" i="0" u="none" strike="noStrike" cap="none" dirty="0">
                <a:solidFill>
                  <a:srgbClr val="002060"/>
                </a:solidFill>
                <a:latin typeface="Gill Sans" panose="020B0604020202020204" charset="0"/>
                <a:ea typeface="Cabin"/>
                <a:cs typeface="Cabin"/>
                <a:sym typeface="Cabin"/>
              </a:rPr>
              <a:t>Pens</a:t>
            </a:r>
            <a:r>
              <a:rPr lang="fr-FR" sz="2000" b="1" dirty="0">
                <a:solidFill>
                  <a:srgbClr val="002060"/>
                </a:solidFill>
                <a:latin typeface="Gill Sans" panose="020B0604020202020204" charset="0"/>
                <a:ea typeface="Cabin"/>
                <a:cs typeface="Cabin"/>
                <a:sym typeface="Cabin"/>
              </a:rPr>
              <a:t>ée</a:t>
            </a:r>
          </a:p>
        </p:txBody>
      </p:sp>
      <p:sp>
        <p:nvSpPr>
          <p:cNvPr id="11" name="Shape 223"/>
          <p:cNvSpPr txBox="1"/>
          <p:nvPr/>
        </p:nvSpPr>
        <p:spPr>
          <a:xfrm>
            <a:off x="2987824" y="2333058"/>
            <a:ext cx="2204113" cy="40011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2060"/>
              </a:buClr>
              <a:buSzPct val="25000"/>
              <a:buFont typeface="Cabin"/>
              <a:buNone/>
            </a:pPr>
            <a:r>
              <a:rPr lang="fr-FR" sz="2000" b="1" i="0" u="none" strike="noStrike" cap="none" dirty="0">
                <a:solidFill>
                  <a:srgbClr val="002060"/>
                </a:solidFill>
                <a:latin typeface="Gill Sans" panose="020B0604020202020204" charset="0"/>
                <a:ea typeface="Cabin"/>
                <a:cs typeface="Cabin"/>
                <a:sym typeface="Cabin"/>
              </a:rPr>
              <a:t>Action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p:nvPr/>
        </p:nvSpPr>
        <p:spPr>
          <a:xfrm>
            <a:off x="304800" y="266514"/>
            <a:ext cx="8534400" cy="692337"/>
          </a:xfrm>
          <a:prstGeom prst="rect">
            <a:avLst/>
          </a:prstGeom>
          <a:solidFill>
            <a:srgbClr val="FFFFFF"/>
          </a:solidFill>
          <a:ln>
            <a:noFill/>
          </a:ln>
        </p:spPr>
        <p:txBody>
          <a:bodyPr wrap="square" lIns="0" tIns="0" rIns="0" bIns="0" anchor="t" anchorCtr="0">
            <a:noAutofit/>
          </a:bodyPr>
          <a:lstStyle/>
          <a:p>
            <a:pPr marL="0" marR="0" lvl="0" indent="0" algn="just" rtl="0">
              <a:lnSpc>
                <a:spcPts val="2000"/>
              </a:lnSpc>
              <a:spcBef>
                <a:spcPts val="1200"/>
              </a:spcBef>
              <a:spcAft>
                <a:spcPts val="1200"/>
              </a:spcAft>
              <a:buClr>
                <a:srgbClr val="C00000"/>
              </a:buClr>
              <a:buSzPct val="25000"/>
              <a:buFont typeface="Cabin"/>
              <a:buNone/>
            </a:pPr>
            <a:r>
              <a:rPr lang="fr-FR" sz="1800" b="1" i="0" u="none" strike="noStrike" cap="none" smtClean="0">
                <a:solidFill>
                  <a:srgbClr val="C2113A"/>
                </a:solidFill>
                <a:latin typeface="Gill Sans" panose="020B0604020202020204" charset="0"/>
                <a:ea typeface="Cabin"/>
                <a:cs typeface="Cabin"/>
                <a:sym typeface="Cabin"/>
              </a:rPr>
              <a:t>RÔLES D'ÉQUIPE : SOCIAL</a:t>
            </a:r>
            <a:endParaRPr lang="fr-FR" sz="1800" b="1" i="0" u="none" strike="noStrike" cap="none" dirty="0">
              <a:solidFill>
                <a:srgbClr val="C2113A"/>
              </a:solidFill>
              <a:latin typeface="Gill Sans" panose="020B0604020202020204" charset="0"/>
              <a:ea typeface="Cabin"/>
              <a:cs typeface="Cabin"/>
              <a:sym typeface="Cabin"/>
            </a:endParaRPr>
          </a:p>
        </p:txBody>
      </p:sp>
      <p:sp>
        <p:nvSpPr>
          <p:cNvPr id="239" name="Shape 239"/>
          <p:cNvSpPr txBox="1">
            <a:spLocks noGrp="1"/>
          </p:cNvSpPr>
          <p:nvPr>
            <p:ph type="body" idx="1"/>
          </p:nvPr>
        </p:nvSpPr>
        <p:spPr>
          <a:xfrm>
            <a:off x="3131840" y="958850"/>
            <a:ext cx="5707360" cy="4673600"/>
          </a:xfrm>
          <a:prstGeom prst="rect">
            <a:avLst/>
          </a:prstGeom>
          <a:solidFill>
            <a:srgbClr val="FFFFFF"/>
          </a:solidFill>
          <a:ln>
            <a:noFill/>
          </a:ln>
        </p:spPr>
        <p:txBody>
          <a:bodyPr wrap="square" lIns="0" tIns="0" rIns="0" bIns="0" anchor="t" anchorCtr="0">
            <a:noAutofit/>
          </a:bodyPr>
          <a:lstStyle/>
          <a:p>
            <a:pPr marL="342900" marR="0" lvl="0" indent="-342900" algn="just" rtl="0">
              <a:lnSpc>
                <a:spcPts val="2000"/>
              </a:lnSpc>
              <a:spcBef>
                <a:spcPts val="1200"/>
              </a:spcBef>
              <a:spcAft>
                <a:spcPts val="1800"/>
              </a:spcAft>
              <a:buClr>
                <a:srgbClr val="000090"/>
              </a:buClr>
              <a:buSzPct val="100000"/>
              <a:buFont typeface="Arial"/>
              <a:buChar char="•"/>
            </a:pPr>
            <a:r>
              <a:rPr lang="fr-FR" sz="2000" dirty="0" smtClean="0">
                <a:solidFill>
                  <a:srgbClr val="17375E"/>
                </a:solidFill>
                <a:latin typeface="Gill Sans" panose="020B0604020202020204" charset="0"/>
                <a:ea typeface="Cabin"/>
                <a:cs typeface="Cabin"/>
                <a:sym typeface="Cabin"/>
              </a:rPr>
              <a:t>Clarifie </a:t>
            </a:r>
            <a:r>
              <a:rPr lang="fr-FR" sz="2000" dirty="0">
                <a:solidFill>
                  <a:srgbClr val="17375E"/>
                </a:solidFill>
                <a:latin typeface="Gill Sans" panose="020B0604020202020204" charset="0"/>
                <a:ea typeface="Cabin"/>
                <a:cs typeface="Cabin"/>
                <a:sym typeface="Cabin"/>
              </a:rPr>
              <a:t>les objectifs, identifie les rôles et rassemble les gens. Mature et confiant, mais peut être considéré comme manipulateur et </a:t>
            </a:r>
            <a:r>
              <a:rPr lang="fr-FR" sz="2000" dirty="0" smtClean="0">
                <a:solidFill>
                  <a:srgbClr val="17375E"/>
                </a:solidFill>
                <a:latin typeface="Gill Sans" panose="020B0604020202020204" charset="0"/>
                <a:ea typeface="Cabin"/>
                <a:cs typeface="Cabin"/>
                <a:sym typeface="Cabin"/>
              </a:rPr>
              <a:t>paresseux</a:t>
            </a:r>
            <a:br>
              <a:rPr lang="fr-FR" sz="2000" dirty="0" smtClean="0">
                <a:solidFill>
                  <a:srgbClr val="17375E"/>
                </a:solidFill>
                <a:latin typeface="Gill Sans" panose="020B0604020202020204" charset="0"/>
                <a:ea typeface="Cabin"/>
                <a:cs typeface="Cabin"/>
                <a:sym typeface="Cabin"/>
              </a:rPr>
            </a:b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800"/>
              </a:spcAft>
              <a:buClr>
                <a:srgbClr val="002060"/>
              </a:buClr>
              <a:buSzPct val="100000"/>
              <a:buFont typeface="Arial"/>
              <a:buChar char="•"/>
            </a:pPr>
            <a:r>
              <a:rPr lang="fr-FR" sz="2000" dirty="0" smtClean="0">
                <a:solidFill>
                  <a:srgbClr val="17375E"/>
                </a:solidFill>
                <a:latin typeface="Gill Sans" panose="020B0604020202020204" charset="0"/>
                <a:ea typeface="Cabin"/>
                <a:cs typeface="Cabin"/>
                <a:sym typeface="Cabin"/>
              </a:rPr>
              <a:t>Relie </a:t>
            </a:r>
            <a:r>
              <a:rPr lang="fr-FR" sz="2000" dirty="0">
                <a:solidFill>
                  <a:srgbClr val="17375E"/>
                </a:solidFill>
                <a:latin typeface="Gill Sans" panose="020B0604020202020204" charset="0"/>
                <a:ea typeface="Cabin"/>
                <a:cs typeface="Cabin"/>
                <a:sym typeface="Cabin"/>
              </a:rPr>
              <a:t>le projet au monde extérieur en explorant les opportunités et en créant des réseaux. </a:t>
            </a:r>
            <a:r>
              <a:rPr lang="fr-FR" sz="2000" dirty="0" smtClean="0">
                <a:solidFill>
                  <a:srgbClr val="17375E"/>
                </a:solidFill>
                <a:latin typeface="Gill Sans" panose="020B0604020202020204" charset="0"/>
                <a:ea typeface="Cabin"/>
                <a:cs typeface="Cabin"/>
                <a:sym typeface="Cabin"/>
              </a:rPr>
              <a:t>Sociable </a:t>
            </a:r>
            <a:r>
              <a:rPr lang="fr-FR" sz="2000" dirty="0">
                <a:solidFill>
                  <a:srgbClr val="17375E"/>
                </a:solidFill>
                <a:latin typeface="Gill Sans" panose="020B0604020202020204" charset="0"/>
                <a:ea typeface="Cabin"/>
                <a:cs typeface="Cabin"/>
                <a:sym typeface="Cabin"/>
              </a:rPr>
              <a:t>et enthousiaste, mais peut perdre de l'intérêt une fois que l'intérêt initial est </a:t>
            </a:r>
            <a:r>
              <a:rPr lang="fr-FR" sz="2000" dirty="0" smtClean="0">
                <a:solidFill>
                  <a:srgbClr val="17375E"/>
                </a:solidFill>
                <a:latin typeface="Gill Sans" panose="020B0604020202020204" charset="0"/>
                <a:ea typeface="Cabin"/>
                <a:cs typeface="Cabin"/>
                <a:sym typeface="Cabin"/>
              </a:rPr>
              <a:t>passé</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8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Coopératif, perceptif et diplomatique. Écoute et évite </a:t>
            </a:r>
            <a:r>
              <a:rPr lang="fr-FR" sz="2000" dirty="0" smtClean="0">
                <a:solidFill>
                  <a:srgbClr val="17375E"/>
                </a:solidFill>
                <a:latin typeface="Gill Sans" panose="020B0604020202020204" charset="0"/>
                <a:ea typeface="Cabin"/>
                <a:cs typeface="Cabin"/>
                <a:sym typeface="Cabin"/>
              </a:rPr>
              <a:t>les frictions, </a:t>
            </a:r>
            <a:r>
              <a:rPr lang="fr-FR" sz="2000" dirty="0">
                <a:solidFill>
                  <a:srgbClr val="17375E"/>
                </a:solidFill>
                <a:latin typeface="Gill Sans" panose="020B0604020202020204" charset="0"/>
                <a:ea typeface="Cabin"/>
                <a:cs typeface="Cabin"/>
                <a:sym typeface="Cabin"/>
              </a:rPr>
              <a:t>mais peut être indécis et </a:t>
            </a:r>
            <a:r>
              <a:rPr lang="fr-FR" sz="2000" dirty="0" smtClean="0">
                <a:solidFill>
                  <a:srgbClr val="17375E"/>
                </a:solidFill>
                <a:latin typeface="Gill Sans" panose="020B0604020202020204" charset="0"/>
                <a:ea typeface="Cabin"/>
                <a:cs typeface="Cabin"/>
                <a:sym typeface="Cabin"/>
              </a:rPr>
              <a:t>éviter </a:t>
            </a:r>
            <a:r>
              <a:rPr lang="fr-FR" sz="2000" dirty="0">
                <a:solidFill>
                  <a:srgbClr val="17375E"/>
                </a:solidFill>
                <a:latin typeface="Gill Sans" panose="020B0604020202020204" charset="0"/>
                <a:ea typeface="Cabin"/>
                <a:cs typeface="Cabin"/>
                <a:sym typeface="Cabin"/>
              </a:rPr>
              <a:t>la confrontation</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CB17C6E1-3855-4ECE-BB74-4B3C38416FF2}" type="slidenum">
              <a:rPr lang="fr-FR" sz="1200" smtClean="0">
                <a:latin typeface="Gill Sans" panose="020B0604020202020204" charset="0"/>
              </a:rPr>
              <a:pPr algn="ctr"/>
              <a:t>14</a:t>
            </a:fld>
            <a:r>
              <a:rPr lang="fr-FR" sz="1200" smtClean="0">
                <a:latin typeface="Gill Sans" panose="020B0604020202020204" charset="0"/>
              </a:rPr>
              <a:t> / 26</a:t>
            </a:r>
            <a:endParaRPr lang="fr-FR" sz="1200">
              <a:latin typeface="Gill Sans" panose="020B0604020202020204" charset="0"/>
            </a:endParaRPr>
          </a:p>
        </p:txBody>
      </p:sp>
      <p:grpSp>
        <p:nvGrpSpPr>
          <p:cNvPr id="3" name="Groupe 2"/>
          <p:cNvGrpSpPr/>
          <p:nvPr/>
        </p:nvGrpSpPr>
        <p:grpSpPr>
          <a:xfrm>
            <a:off x="304800" y="958850"/>
            <a:ext cx="2288869" cy="4258279"/>
            <a:chOff x="297298" y="932237"/>
            <a:chExt cx="2288869" cy="4258279"/>
          </a:xfrm>
        </p:grpSpPr>
        <p:sp>
          <p:nvSpPr>
            <p:cNvPr id="14" name="Shape 230"/>
            <p:cNvSpPr/>
            <p:nvPr/>
          </p:nvSpPr>
          <p:spPr>
            <a:xfrm>
              <a:off x="333539" y="2822798"/>
              <a:ext cx="1195009" cy="1025758"/>
            </a:xfrm>
            <a:prstGeom prst="hexagon">
              <a:avLst>
                <a:gd name="adj" fmla="val 25000"/>
                <a:gd name="vf" fmla="val 115470"/>
              </a:avLst>
            </a:prstGeom>
            <a:solidFill>
              <a:srgbClr val="8064A2"/>
            </a:solidFill>
            <a:ln w="25400" cap="flat" cmpd="sng">
              <a:solidFill>
                <a:srgbClr val="8064A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800">
                <a:latin typeface="Gill Sans" panose="020B0604020202020204" charset="0"/>
              </a:endParaRPr>
            </a:p>
          </p:txBody>
        </p:sp>
        <p:sp>
          <p:nvSpPr>
            <p:cNvPr id="15" name="Shape 231"/>
            <p:cNvSpPr txBox="1"/>
            <p:nvPr/>
          </p:nvSpPr>
          <p:spPr>
            <a:xfrm>
              <a:off x="518603" y="2981651"/>
              <a:ext cx="824881" cy="708052"/>
            </a:xfrm>
            <a:prstGeom prst="rect">
              <a:avLst/>
            </a:prstGeom>
            <a:noFill/>
            <a:ln>
              <a:noFill/>
            </a:ln>
          </p:spPr>
          <p:txBody>
            <a:bodyPr wrap="square" lIns="0" tIns="13950" rIns="0" bIns="13950" anchor="ctr" anchorCtr="0">
              <a:noAutofit/>
            </a:bodyPr>
            <a:lstStyle/>
            <a:p>
              <a:pPr marL="0" marR="0" lvl="0" indent="0" algn="ctr" rtl="0">
                <a:lnSpc>
                  <a:spcPct val="90000"/>
                </a:lnSpc>
                <a:spcBef>
                  <a:spcPts val="0"/>
                </a:spcBef>
                <a:spcAft>
                  <a:spcPts val="0"/>
                </a:spcAft>
                <a:buClr>
                  <a:srgbClr val="FFFFFF"/>
                </a:buClr>
                <a:buSzPct val="25000"/>
                <a:buFont typeface="Arial"/>
                <a:buNone/>
              </a:pPr>
              <a:r>
                <a:rPr lang="fr-FR" b="0" i="0" u="none" strike="noStrike" cap="none" dirty="0" smtClean="0">
                  <a:solidFill>
                    <a:srgbClr val="FFFFFF"/>
                  </a:solidFill>
                  <a:latin typeface="Gill Sans" panose="020B0604020202020204" charset="0"/>
                  <a:sym typeface="Arial"/>
                </a:rPr>
                <a:t>Promoteur</a:t>
              </a:r>
              <a:endParaRPr lang="fr-FR" b="0" i="0" u="none" strike="noStrike" cap="none" dirty="0">
                <a:solidFill>
                  <a:srgbClr val="FFFFFF"/>
                </a:solidFill>
                <a:latin typeface="Gill Sans" panose="020B0604020202020204" charset="0"/>
                <a:sym typeface="Arial"/>
              </a:endParaRPr>
            </a:p>
          </p:txBody>
        </p:sp>
        <p:sp>
          <p:nvSpPr>
            <p:cNvPr id="16" name="Shape 232"/>
            <p:cNvSpPr/>
            <p:nvPr/>
          </p:nvSpPr>
          <p:spPr>
            <a:xfrm>
              <a:off x="1391157" y="2241740"/>
              <a:ext cx="1195009" cy="1025758"/>
            </a:xfrm>
            <a:prstGeom prst="hexagon">
              <a:avLst>
                <a:gd name="adj" fmla="val 25000"/>
                <a:gd name="vf" fmla="val 115470"/>
              </a:avLst>
            </a:prstGeom>
            <a:blipFill rotWithShape="1">
              <a:blip r:embed="rId3">
                <a:alphaModFix/>
              </a:blip>
              <a:stretch>
                <a:fillRect l="-13997" r="-13999"/>
              </a:stretch>
            </a:blipFill>
            <a:ln w="25400" cap="flat" cmpd="sng">
              <a:solidFill>
                <a:schemeClr val="accent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800">
                <a:latin typeface="Gill Sans" panose="020B0604020202020204" charset="0"/>
              </a:endParaRPr>
            </a:p>
          </p:txBody>
        </p:sp>
        <p:sp>
          <p:nvSpPr>
            <p:cNvPr id="17" name="Shape 233"/>
            <p:cNvSpPr/>
            <p:nvPr/>
          </p:nvSpPr>
          <p:spPr>
            <a:xfrm>
              <a:off x="1391158" y="3582986"/>
              <a:ext cx="1195009" cy="1025758"/>
            </a:xfrm>
            <a:prstGeom prst="hexagon">
              <a:avLst>
                <a:gd name="adj" fmla="val 25000"/>
                <a:gd name="vf" fmla="val 115470"/>
              </a:avLst>
            </a:prstGeom>
            <a:solidFill>
              <a:srgbClr val="8064A2"/>
            </a:solidFill>
            <a:ln w="25400" cap="flat" cmpd="sng">
              <a:solidFill>
                <a:srgbClr val="8064A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800">
                <a:latin typeface="Gill Sans" panose="020B0604020202020204" charset="0"/>
              </a:endParaRPr>
            </a:p>
          </p:txBody>
        </p:sp>
        <p:sp>
          <p:nvSpPr>
            <p:cNvPr id="18" name="Shape 234"/>
            <p:cNvSpPr txBox="1"/>
            <p:nvPr/>
          </p:nvSpPr>
          <p:spPr>
            <a:xfrm>
              <a:off x="1576222" y="3741839"/>
              <a:ext cx="824881" cy="708052"/>
            </a:xfrm>
            <a:prstGeom prst="rect">
              <a:avLst/>
            </a:prstGeom>
            <a:noFill/>
            <a:ln>
              <a:noFill/>
            </a:ln>
          </p:spPr>
          <p:txBody>
            <a:bodyPr wrap="square" lIns="0" tIns="13950" rIns="0" bIns="13950" anchor="ctr" anchorCtr="0">
              <a:noAutofit/>
            </a:bodyPr>
            <a:lstStyle/>
            <a:p>
              <a:pPr marL="0" marR="0" lvl="0" indent="0" algn="ctr" rtl="0">
                <a:lnSpc>
                  <a:spcPct val="90000"/>
                </a:lnSpc>
                <a:spcBef>
                  <a:spcPts val="0"/>
                </a:spcBef>
                <a:spcAft>
                  <a:spcPts val="0"/>
                </a:spcAft>
                <a:buClr>
                  <a:srgbClr val="FFFFFF"/>
                </a:buClr>
                <a:buSzPct val="25000"/>
                <a:buFont typeface="Arial"/>
                <a:buNone/>
              </a:pPr>
              <a:r>
                <a:rPr lang="fr-FR" b="0" i="0" u="none" strike="noStrike" cap="none" dirty="0" smtClean="0">
                  <a:solidFill>
                    <a:srgbClr val="FFFFFF"/>
                  </a:solidFill>
                  <a:latin typeface="Gill Sans" panose="020B0604020202020204" charset="0"/>
                  <a:sym typeface="Arial"/>
                </a:rPr>
                <a:t>Soutien</a:t>
              </a:r>
              <a:endParaRPr lang="fr-FR" b="0" i="0" u="none" strike="noStrike" cap="none" dirty="0">
                <a:solidFill>
                  <a:schemeClr val="lt1"/>
                </a:solidFill>
                <a:latin typeface="Gill Sans" panose="020B0604020202020204" charset="0"/>
                <a:sym typeface="Arial"/>
              </a:endParaRPr>
            </a:p>
          </p:txBody>
        </p:sp>
        <p:sp>
          <p:nvSpPr>
            <p:cNvPr id="19" name="Shape 235"/>
            <p:cNvSpPr/>
            <p:nvPr/>
          </p:nvSpPr>
          <p:spPr>
            <a:xfrm>
              <a:off x="297298" y="4164758"/>
              <a:ext cx="1195009" cy="1025758"/>
            </a:xfrm>
            <a:prstGeom prst="hexagon">
              <a:avLst>
                <a:gd name="adj" fmla="val 25000"/>
                <a:gd name="vf" fmla="val 115470"/>
              </a:avLst>
            </a:prstGeom>
            <a:blipFill rotWithShape="1">
              <a:blip r:embed="rId4">
                <a:alphaModFix/>
              </a:blip>
              <a:stretch>
                <a:fillRect l="-13997" r="-13999"/>
              </a:stretch>
            </a:blipFill>
            <a:ln w="25400" cap="flat" cmpd="sng">
              <a:solidFill>
                <a:schemeClr val="accent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800">
                <a:latin typeface="Gill Sans" panose="020B0604020202020204" charset="0"/>
              </a:endParaRPr>
            </a:p>
          </p:txBody>
        </p:sp>
        <p:sp>
          <p:nvSpPr>
            <p:cNvPr id="20" name="Shape 236"/>
            <p:cNvSpPr/>
            <p:nvPr/>
          </p:nvSpPr>
          <p:spPr>
            <a:xfrm>
              <a:off x="1358829" y="932237"/>
              <a:ext cx="1195009" cy="1025758"/>
            </a:xfrm>
            <a:prstGeom prst="hexagon">
              <a:avLst>
                <a:gd name="adj" fmla="val 25000"/>
                <a:gd name="vf" fmla="val 115470"/>
              </a:avLst>
            </a:prstGeom>
            <a:solidFill>
              <a:schemeClr val="accent4"/>
            </a:solidFill>
            <a:ln w="25400" cap="flat" cmpd="sng">
              <a:solidFill>
                <a:schemeClr val="accent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800">
                <a:latin typeface="Gill Sans" panose="020B0604020202020204" charset="0"/>
              </a:endParaRPr>
            </a:p>
          </p:txBody>
        </p:sp>
        <p:sp>
          <p:nvSpPr>
            <p:cNvPr id="21" name="Shape 237"/>
            <p:cNvSpPr txBox="1"/>
            <p:nvPr/>
          </p:nvSpPr>
          <p:spPr>
            <a:xfrm>
              <a:off x="1543893" y="1091090"/>
              <a:ext cx="824881" cy="708052"/>
            </a:xfrm>
            <a:prstGeom prst="rect">
              <a:avLst/>
            </a:prstGeom>
            <a:noFill/>
            <a:ln>
              <a:noFill/>
            </a:ln>
          </p:spPr>
          <p:txBody>
            <a:bodyPr wrap="square" lIns="0" tIns="13950" rIns="0" bIns="1395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fr-FR" b="0" i="0" u="none" strike="noStrike" cap="none" dirty="0" smtClean="0">
                  <a:solidFill>
                    <a:schemeClr val="lt1"/>
                  </a:solidFill>
                  <a:latin typeface="Gill Sans" panose="020B0604020202020204" charset="0"/>
                  <a:sym typeface="Arial"/>
                </a:rPr>
                <a:t>Coordinateur</a:t>
              </a:r>
              <a:endParaRPr lang="fr-FR" b="0" i="0" u="none" strike="noStrike" cap="none" dirty="0">
                <a:solidFill>
                  <a:schemeClr val="lt1"/>
                </a:solidFill>
                <a:latin typeface="Gill Sans" panose="020B0604020202020204" charset="0"/>
                <a:sym typeface="Arial"/>
              </a:endParaRPr>
            </a:p>
          </p:txBody>
        </p:sp>
        <p:sp>
          <p:nvSpPr>
            <p:cNvPr id="22" name="Shape 238"/>
            <p:cNvSpPr/>
            <p:nvPr/>
          </p:nvSpPr>
          <p:spPr>
            <a:xfrm>
              <a:off x="297298" y="1482265"/>
              <a:ext cx="1195009" cy="1025758"/>
            </a:xfrm>
            <a:prstGeom prst="hexagon">
              <a:avLst>
                <a:gd name="adj" fmla="val 25000"/>
                <a:gd name="vf" fmla="val 115470"/>
              </a:avLst>
            </a:prstGeom>
            <a:blipFill rotWithShape="1">
              <a:blip r:embed="rId5">
                <a:alphaModFix/>
              </a:blip>
              <a:stretch>
                <a:fillRect t="-7998" b="-7999"/>
              </a:stretch>
            </a:blipFill>
            <a:ln w="25400" cap="flat" cmpd="sng">
              <a:solidFill>
                <a:schemeClr val="accent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800">
                <a:latin typeface="Gill Sans" panose="020B060402020202020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p:nvPr/>
        </p:nvSpPr>
        <p:spPr>
          <a:xfrm>
            <a:off x="304800" y="266514"/>
            <a:ext cx="8534400" cy="692337"/>
          </a:xfrm>
          <a:prstGeom prst="rect">
            <a:avLst/>
          </a:prstGeom>
          <a:solidFill>
            <a:srgbClr val="FFFFFF"/>
          </a:solidFill>
          <a:ln>
            <a:noFill/>
          </a:ln>
        </p:spPr>
        <p:txBody>
          <a:bodyPr wrap="square" lIns="0" tIns="0" rIns="0" bIns="0" anchor="t" anchorCtr="0">
            <a:noAutofit/>
          </a:bodyPr>
          <a:lstStyle/>
          <a:p>
            <a:pPr marL="0" marR="0" lvl="0" indent="0" algn="just" rtl="0">
              <a:lnSpc>
                <a:spcPts val="2000"/>
              </a:lnSpc>
              <a:spcBef>
                <a:spcPts val="1200"/>
              </a:spcBef>
              <a:spcAft>
                <a:spcPts val="1200"/>
              </a:spcAft>
              <a:buClr>
                <a:srgbClr val="C00000"/>
              </a:buClr>
              <a:buSzPct val="25000"/>
              <a:buFont typeface="Cabin"/>
              <a:buNone/>
            </a:pPr>
            <a:r>
              <a:rPr lang="fr-FR" sz="1800" b="1" smtClean="0">
                <a:solidFill>
                  <a:srgbClr val="C2113A"/>
                </a:solidFill>
                <a:latin typeface="Gill Sans" panose="020B0604020202020204" charset="0"/>
                <a:ea typeface="Cabin"/>
                <a:cs typeface="Cabin"/>
                <a:sym typeface="Cabin"/>
              </a:rPr>
              <a:t>RÔLES D'ÉQUIPE : PENSÉE</a:t>
            </a:r>
          </a:p>
          <a:p>
            <a:pPr marL="0" marR="0" lvl="0" indent="0" algn="just" rtl="0">
              <a:lnSpc>
                <a:spcPts val="2000"/>
              </a:lnSpc>
              <a:spcBef>
                <a:spcPts val="1200"/>
              </a:spcBef>
              <a:spcAft>
                <a:spcPts val="1200"/>
              </a:spcAft>
              <a:buClr>
                <a:schemeClr val="dk1"/>
              </a:buClr>
              <a:buFont typeface="Arial"/>
              <a:buNone/>
            </a:pPr>
            <a:endParaRPr sz="1800" b="1" i="0" u="none" strike="noStrike" cap="none" dirty="0">
              <a:solidFill>
                <a:srgbClr val="C2113A"/>
              </a:solidFill>
              <a:latin typeface="Gill Sans" panose="020B0604020202020204" charset="0"/>
              <a:ea typeface="Cabin"/>
              <a:cs typeface="Cabin"/>
              <a:sym typeface="Cabin"/>
            </a:endParaRPr>
          </a:p>
        </p:txBody>
      </p:sp>
      <p:sp>
        <p:nvSpPr>
          <p:cNvPr id="246" name="Shape 246"/>
          <p:cNvSpPr txBox="1">
            <a:spLocks noGrp="1"/>
          </p:cNvSpPr>
          <p:nvPr>
            <p:ph type="body" idx="1"/>
          </p:nvPr>
        </p:nvSpPr>
        <p:spPr>
          <a:xfrm>
            <a:off x="3131840" y="958850"/>
            <a:ext cx="5707360" cy="4673600"/>
          </a:xfrm>
          <a:prstGeom prst="rect">
            <a:avLst/>
          </a:prstGeom>
          <a:solidFill>
            <a:srgbClr val="FFFFFF"/>
          </a:solidFill>
          <a:ln>
            <a:noFill/>
          </a:ln>
        </p:spPr>
        <p:txBody>
          <a:bodyPr wrap="square" lIns="0" tIns="0" rIns="0" bIns="0" anchor="t" anchorCtr="0">
            <a:noAutofit/>
          </a:bodyPr>
          <a:lstStyle/>
          <a:p>
            <a:pPr marL="342900" marR="0" lvl="0" indent="-342900" algn="just" rtl="0">
              <a:lnSpc>
                <a:spcPts val="2000"/>
              </a:lnSpc>
              <a:spcBef>
                <a:spcPts val="1200"/>
              </a:spcBef>
              <a:spcAft>
                <a:spcPts val="1200"/>
              </a:spcAft>
              <a:buClr>
                <a:srgbClr val="000090"/>
              </a:buClr>
              <a:buSzPct val="100000"/>
              <a:buFont typeface="Arial"/>
              <a:buChar char="•"/>
            </a:pPr>
            <a:r>
              <a:rPr lang="fr-FR" sz="2000" dirty="0" smtClean="0">
                <a:solidFill>
                  <a:srgbClr val="17375E"/>
                </a:solidFill>
                <a:latin typeface="Gill Sans" panose="020B0604020202020204" charset="0"/>
                <a:ea typeface="Cabin"/>
                <a:cs typeface="Cabin"/>
                <a:sym typeface="Cabin"/>
              </a:rPr>
              <a:t>Sérieux</a:t>
            </a:r>
            <a:r>
              <a:rPr lang="fr-FR" sz="2000" dirty="0">
                <a:solidFill>
                  <a:srgbClr val="17375E"/>
                </a:solidFill>
                <a:latin typeface="Gill Sans" panose="020B0604020202020204" charset="0"/>
                <a:ea typeface="Cabin"/>
                <a:cs typeface="Cabin"/>
                <a:sym typeface="Cabin"/>
              </a:rPr>
              <a:t>, stratégique et exigeant. </a:t>
            </a:r>
            <a:r>
              <a:rPr lang="fr-FR" sz="2000" dirty="0" smtClean="0">
                <a:solidFill>
                  <a:srgbClr val="17375E"/>
                </a:solidFill>
                <a:latin typeface="Gill Sans" panose="020B0604020202020204" charset="0"/>
                <a:ea typeface="Cabin"/>
                <a:cs typeface="Cabin"/>
                <a:sym typeface="Cabin"/>
              </a:rPr>
              <a:t>Juge </a:t>
            </a:r>
            <a:r>
              <a:rPr lang="fr-FR" sz="2000" dirty="0">
                <a:solidFill>
                  <a:srgbClr val="17375E"/>
                </a:solidFill>
                <a:latin typeface="Gill Sans" panose="020B0604020202020204" charset="0"/>
                <a:ea typeface="Cabin"/>
                <a:cs typeface="Cabin"/>
                <a:sym typeface="Cabin"/>
              </a:rPr>
              <a:t>objectif des options et de la qualité. </a:t>
            </a:r>
            <a:r>
              <a:rPr lang="fr-FR" sz="2000" dirty="0" smtClean="0">
                <a:solidFill>
                  <a:srgbClr val="17375E"/>
                </a:solidFill>
                <a:latin typeface="Gill Sans" panose="020B0604020202020204" charset="0"/>
                <a:ea typeface="Cabin"/>
                <a:cs typeface="Cabin"/>
                <a:sym typeface="Cabin"/>
              </a:rPr>
              <a:t>A parfois de la difficulté à inspirer les </a:t>
            </a:r>
            <a:r>
              <a:rPr lang="fr-FR" sz="2000" dirty="0">
                <a:solidFill>
                  <a:srgbClr val="17375E"/>
                </a:solidFill>
                <a:latin typeface="Gill Sans" panose="020B0604020202020204" charset="0"/>
                <a:ea typeface="Cabin"/>
                <a:cs typeface="Cabin"/>
                <a:sym typeface="Cabin"/>
              </a:rPr>
              <a:t>autres et peut être très </a:t>
            </a:r>
            <a:r>
              <a:rPr lang="fr-FR" sz="2000" dirty="0" smtClean="0">
                <a:solidFill>
                  <a:srgbClr val="17375E"/>
                </a:solidFill>
                <a:latin typeface="Gill Sans" panose="020B0604020202020204" charset="0"/>
                <a:ea typeface="Cabin"/>
                <a:cs typeface="Cabin"/>
                <a:sym typeface="Cabin"/>
              </a:rPr>
              <a:t>critique</a:t>
            </a:r>
            <a:br>
              <a:rPr lang="fr-FR" sz="2000" dirty="0" smtClean="0">
                <a:solidFill>
                  <a:srgbClr val="17375E"/>
                </a:solidFill>
                <a:latin typeface="Gill Sans" panose="020B0604020202020204" charset="0"/>
                <a:ea typeface="Cabin"/>
                <a:cs typeface="Cabin"/>
                <a:sym typeface="Cabin"/>
              </a:rPr>
            </a:b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Créatif, imaginatif et génère de nouvelles idées. Peut </a:t>
            </a:r>
            <a:r>
              <a:rPr lang="fr-FR" sz="2000" dirty="0" smtClean="0">
                <a:solidFill>
                  <a:srgbClr val="17375E"/>
                </a:solidFill>
                <a:latin typeface="Gill Sans" panose="020B0604020202020204" charset="0"/>
                <a:ea typeface="Cabin"/>
                <a:cs typeface="Cabin"/>
                <a:sym typeface="Cabin"/>
              </a:rPr>
              <a:t>ignorer des détails importants et </a:t>
            </a:r>
            <a:r>
              <a:rPr lang="fr-FR" sz="2000" dirty="0">
                <a:solidFill>
                  <a:srgbClr val="17375E"/>
                </a:solidFill>
                <a:latin typeface="Gill Sans" panose="020B0604020202020204" charset="0"/>
                <a:ea typeface="Cabin"/>
                <a:cs typeface="Cabin"/>
                <a:sym typeface="Cabin"/>
              </a:rPr>
              <a:t>parfois ne </a:t>
            </a:r>
            <a:r>
              <a:rPr lang="fr-FR" sz="2000" dirty="0" smtClean="0">
                <a:solidFill>
                  <a:srgbClr val="17375E"/>
                </a:solidFill>
                <a:latin typeface="Gill Sans" panose="020B0604020202020204" charset="0"/>
                <a:ea typeface="Cabin"/>
                <a:cs typeface="Cabin"/>
                <a:sym typeface="Cabin"/>
              </a:rPr>
              <a:t>pas faire </a:t>
            </a:r>
            <a:r>
              <a:rPr lang="fr-FR" sz="2000" dirty="0">
                <a:solidFill>
                  <a:srgbClr val="17375E"/>
                </a:solidFill>
                <a:latin typeface="Gill Sans" panose="020B0604020202020204" charset="0"/>
                <a:ea typeface="Cabin"/>
                <a:cs typeface="Cabin"/>
                <a:sym typeface="Cabin"/>
              </a:rPr>
              <a:t>suivre </a:t>
            </a:r>
            <a:r>
              <a:rPr lang="fr-FR" sz="2000" dirty="0" smtClean="0">
                <a:solidFill>
                  <a:srgbClr val="17375E"/>
                </a:solidFill>
                <a:latin typeface="Gill Sans" panose="020B0604020202020204" charset="0"/>
                <a:ea typeface="Cabin"/>
                <a:cs typeface="Cabin"/>
                <a:sym typeface="Cabin"/>
              </a:rPr>
              <a:t>ses </a:t>
            </a:r>
            <a:r>
              <a:rPr lang="fr-FR" sz="2000" dirty="0">
                <a:solidFill>
                  <a:srgbClr val="17375E"/>
                </a:solidFill>
                <a:latin typeface="Gill Sans" panose="020B0604020202020204" charset="0"/>
                <a:ea typeface="Cabin"/>
                <a:cs typeface="Cabin"/>
                <a:sym typeface="Cabin"/>
              </a:rPr>
              <a:t>idées </a:t>
            </a:r>
            <a:r>
              <a:rPr lang="fr-FR" sz="2000" dirty="0" smtClean="0">
                <a:solidFill>
                  <a:srgbClr val="17375E"/>
                </a:solidFill>
                <a:latin typeface="Gill Sans" panose="020B0604020202020204" charset="0"/>
                <a:ea typeface="Cabin"/>
                <a:cs typeface="Cabin"/>
                <a:sym typeface="Cabin"/>
              </a:rPr>
              <a:t>par </a:t>
            </a:r>
            <a:r>
              <a:rPr lang="fr-FR" sz="2000" dirty="0" smtClean="0">
                <a:solidFill>
                  <a:srgbClr val="17375E"/>
                </a:solidFill>
                <a:latin typeface="Gill Sans" panose="020B0604020202020204" charset="0"/>
                <a:ea typeface="Cabin"/>
                <a:cs typeface="Cabin"/>
                <a:sym typeface="Cabin"/>
              </a:rPr>
              <a:t>l'action</a:t>
            </a:r>
            <a:br>
              <a:rPr lang="fr-FR" sz="2000" dirty="0" smtClean="0">
                <a:solidFill>
                  <a:srgbClr val="17375E"/>
                </a:solidFill>
                <a:latin typeface="Gill Sans" panose="020B0604020202020204" charset="0"/>
                <a:ea typeface="Cabin"/>
                <a:cs typeface="Cabin"/>
                <a:sym typeface="Cabin"/>
              </a:rPr>
            </a:br>
            <a:r>
              <a:rPr lang="fr-FR" sz="2000" dirty="0" smtClean="0">
                <a:solidFill>
                  <a:srgbClr val="17375E"/>
                </a:solidFill>
                <a:latin typeface="Gill Sans" panose="020B0604020202020204" charset="0"/>
                <a:ea typeface="Cabin"/>
                <a:cs typeface="Cabin"/>
                <a:sym typeface="Cabin"/>
              </a:rPr>
              <a:t/>
            </a:r>
            <a:br>
              <a:rPr lang="fr-FR" sz="2000" dirty="0" smtClean="0">
                <a:solidFill>
                  <a:srgbClr val="17375E"/>
                </a:solidFill>
                <a:latin typeface="Gill Sans" panose="020B0604020202020204" charset="0"/>
                <a:ea typeface="Cabin"/>
                <a:cs typeface="Cabin"/>
                <a:sym typeface="Cabin"/>
              </a:rPr>
            </a:b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Fournit des connaissances et des compétences spécialisées, mais peut parfois se concentrer trop sur les aspects techniques et </a:t>
            </a:r>
            <a:r>
              <a:rPr lang="fr-FR" sz="2000" dirty="0" smtClean="0">
                <a:solidFill>
                  <a:srgbClr val="17375E"/>
                </a:solidFill>
                <a:latin typeface="Gill Sans" panose="020B0604020202020204" charset="0"/>
                <a:ea typeface="Cabin"/>
                <a:cs typeface="Cabin"/>
                <a:sym typeface="Cabin"/>
              </a:rPr>
              <a:t>peut </a:t>
            </a:r>
            <a:r>
              <a:rPr lang="fr-FR" sz="2000" dirty="0">
                <a:solidFill>
                  <a:srgbClr val="17375E"/>
                </a:solidFill>
                <a:latin typeface="Gill Sans" panose="020B0604020202020204" charset="0"/>
                <a:ea typeface="Cabin"/>
                <a:cs typeface="Cabin"/>
                <a:sym typeface="Cabin"/>
              </a:rPr>
              <a:t>être réticent à contribuer au-delà de sa spécialité</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B12D5B61-FAC2-4943-AE0A-66F30B30824D}" type="slidenum">
              <a:rPr lang="fr-FR" sz="1200" smtClean="0">
                <a:latin typeface="Gill Sans" panose="020B0604020202020204" charset="0"/>
              </a:rPr>
              <a:pPr algn="ctr"/>
              <a:t>15</a:t>
            </a:fld>
            <a:r>
              <a:rPr lang="fr-FR" sz="1200" smtClean="0">
                <a:latin typeface="Gill Sans" panose="020B0604020202020204" charset="0"/>
              </a:rPr>
              <a:t> / 26</a:t>
            </a:r>
            <a:endParaRPr lang="fr-FR" sz="1200">
              <a:latin typeface="Gill Sans" panose="020B0604020202020204" charset="0"/>
            </a:endParaRPr>
          </a:p>
        </p:txBody>
      </p:sp>
      <p:grpSp>
        <p:nvGrpSpPr>
          <p:cNvPr id="3" name="Groupe 2"/>
          <p:cNvGrpSpPr/>
          <p:nvPr/>
        </p:nvGrpSpPr>
        <p:grpSpPr>
          <a:xfrm>
            <a:off x="304800" y="958850"/>
            <a:ext cx="2271383" cy="4364003"/>
            <a:chOff x="184245" y="1091917"/>
            <a:chExt cx="2271383" cy="4364003"/>
          </a:xfrm>
        </p:grpSpPr>
        <p:sp>
          <p:nvSpPr>
            <p:cNvPr id="14" name="Shape 247"/>
            <p:cNvSpPr/>
            <p:nvPr/>
          </p:nvSpPr>
          <p:spPr>
            <a:xfrm>
              <a:off x="197799" y="3096233"/>
              <a:ext cx="1195009" cy="1025758"/>
            </a:xfrm>
            <a:prstGeom prst="hexagon">
              <a:avLst>
                <a:gd name="adj" fmla="val 25000"/>
                <a:gd name="vf" fmla="val 115470"/>
              </a:avLst>
            </a:prstGeom>
            <a:solidFill>
              <a:srgbClr val="49ACC5"/>
            </a:solidFill>
            <a:ln w="25400" cap="flat" cmpd="sng">
              <a:solidFill>
                <a:srgbClr val="49ACC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300">
                <a:latin typeface="Gill Sans" panose="020B0604020202020204" charset="0"/>
              </a:endParaRPr>
            </a:p>
          </p:txBody>
        </p:sp>
        <p:sp>
          <p:nvSpPr>
            <p:cNvPr id="15" name="Shape 248"/>
            <p:cNvSpPr txBox="1"/>
            <p:nvPr/>
          </p:nvSpPr>
          <p:spPr>
            <a:xfrm>
              <a:off x="382863" y="3255086"/>
              <a:ext cx="824881" cy="708052"/>
            </a:xfrm>
            <a:prstGeom prst="rect">
              <a:avLst/>
            </a:prstGeom>
            <a:noFill/>
            <a:ln>
              <a:noFill/>
            </a:ln>
          </p:spPr>
          <p:txBody>
            <a:bodyPr wrap="square" lIns="0" tIns="13950" rIns="0" bIns="1395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fr-FR" sz="1300" b="0" i="0" u="none" strike="noStrike" cap="none" dirty="0" smtClean="0">
                  <a:solidFill>
                    <a:schemeClr val="lt1"/>
                  </a:solidFill>
                  <a:latin typeface="Gill Sans" panose="020B0604020202020204" charset="0"/>
                  <a:sym typeface="Arial"/>
                </a:rPr>
                <a:t>Concepteur</a:t>
              </a:r>
              <a:endParaRPr lang="fr-FR" sz="1300" b="0" i="0" u="none" strike="noStrike" cap="none" dirty="0">
                <a:solidFill>
                  <a:schemeClr val="lt1"/>
                </a:solidFill>
                <a:latin typeface="Gill Sans" panose="020B0604020202020204" charset="0"/>
                <a:sym typeface="Arial"/>
              </a:endParaRPr>
            </a:p>
          </p:txBody>
        </p:sp>
        <p:sp>
          <p:nvSpPr>
            <p:cNvPr id="16" name="Shape 249"/>
            <p:cNvSpPr/>
            <p:nvPr/>
          </p:nvSpPr>
          <p:spPr>
            <a:xfrm>
              <a:off x="1260619" y="2484804"/>
              <a:ext cx="1195009" cy="1025758"/>
            </a:xfrm>
            <a:prstGeom prst="hexagon">
              <a:avLst>
                <a:gd name="adj" fmla="val 25000"/>
                <a:gd name="vf" fmla="val 115470"/>
              </a:avLst>
            </a:prstGeom>
            <a:blipFill rotWithShape="1">
              <a:blip r:embed="rId3">
                <a:alphaModFix/>
              </a:blip>
              <a:stretch>
                <a:fillRect l="-14999" r="-14997"/>
              </a:stretch>
            </a:blipFill>
            <a:ln w="25400" cap="flat" cmpd="sng">
              <a:solidFill>
                <a:srgbClr val="49ACC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300">
                <a:latin typeface="Gill Sans" panose="020B0604020202020204" charset="0"/>
              </a:endParaRPr>
            </a:p>
          </p:txBody>
        </p:sp>
        <p:sp>
          <p:nvSpPr>
            <p:cNvPr id="17" name="Shape 250"/>
            <p:cNvSpPr/>
            <p:nvPr/>
          </p:nvSpPr>
          <p:spPr>
            <a:xfrm>
              <a:off x="1230690" y="1091917"/>
              <a:ext cx="1195009" cy="1025758"/>
            </a:xfrm>
            <a:prstGeom prst="hexagon">
              <a:avLst>
                <a:gd name="adj" fmla="val 25000"/>
                <a:gd name="vf" fmla="val 115470"/>
              </a:avLst>
            </a:prstGeom>
            <a:solidFill>
              <a:srgbClr val="49ACC5"/>
            </a:solidFill>
            <a:ln w="25400" cap="flat" cmpd="sng">
              <a:solidFill>
                <a:srgbClr val="49ACC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300">
                <a:latin typeface="Gill Sans" panose="020B0604020202020204" charset="0"/>
              </a:endParaRPr>
            </a:p>
          </p:txBody>
        </p:sp>
        <p:sp>
          <p:nvSpPr>
            <p:cNvPr id="18" name="Shape 251"/>
            <p:cNvSpPr txBox="1"/>
            <p:nvPr/>
          </p:nvSpPr>
          <p:spPr>
            <a:xfrm>
              <a:off x="1415754" y="1250770"/>
              <a:ext cx="824881" cy="708052"/>
            </a:xfrm>
            <a:prstGeom prst="rect">
              <a:avLst/>
            </a:prstGeom>
            <a:noFill/>
            <a:ln>
              <a:noFill/>
            </a:ln>
          </p:spPr>
          <p:txBody>
            <a:bodyPr wrap="square" lIns="0" tIns="13950" rIns="0" bIns="13950" anchor="ctr" anchorCtr="0">
              <a:noAutofit/>
            </a:bodyPr>
            <a:lstStyle/>
            <a:p>
              <a:pPr marL="0" marR="0" lvl="0" indent="0" algn="ctr" rtl="0">
                <a:lnSpc>
                  <a:spcPct val="90000"/>
                </a:lnSpc>
                <a:spcBef>
                  <a:spcPts val="0"/>
                </a:spcBef>
                <a:spcAft>
                  <a:spcPts val="0"/>
                </a:spcAft>
                <a:buClr>
                  <a:srgbClr val="FFFFFF"/>
                </a:buClr>
                <a:buSzPct val="25000"/>
                <a:buFont typeface="Arial"/>
                <a:buNone/>
              </a:pPr>
              <a:r>
                <a:rPr lang="fr-FR" sz="1300" b="0" i="0" u="none" strike="noStrike" cap="none" dirty="0" smtClean="0">
                  <a:solidFill>
                    <a:srgbClr val="FFFFFF"/>
                  </a:solidFill>
                  <a:latin typeface="Gill Sans" panose="020B0604020202020204" charset="0"/>
                  <a:sym typeface="Arial"/>
                </a:rPr>
                <a:t>Priseur</a:t>
              </a:r>
              <a:endParaRPr lang="fr-FR" sz="1300" b="0" i="0" u="none" strike="noStrike" cap="none" dirty="0">
                <a:solidFill>
                  <a:srgbClr val="FFFFFF"/>
                </a:solidFill>
                <a:latin typeface="Gill Sans" panose="020B0604020202020204" charset="0"/>
                <a:sym typeface="Arial"/>
              </a:endParaRPr>
            </a:p>
          </p:txBody>
        </p:sp>
        <p:sp>
          <p:nvSpPr>
            <p:cNvPr id="19" name="Shape 252"/>
            <p:cNvSpPr/>
            <p:nvPr/>
          </p:nvSpPr>
          <p:spPr>
            <a:xfrm>
              <a:off x="193458" y="1723105"/>
              <a:ext cx="1195009" cy="1025758"/>
            </a:xfrm>
            <a:prstGeom prst="hexagon">
              <a:avLst>
                <a:gd name="adj" fmla="val 25000"/>
                <a:gd name="vf" fmla="val 115470"/>
              </a:avLst>
            </a:prstGeom>
            <a:blipFill rotWithShape="1">
              <a:blip r:embed="rId4">
                <a:alphaModFix/>
              </a:blip>
              <a:stretch>
                <a:fillRect l="-13997" r="-13999"/>
              </a:stretch>
            </a:blipFill>
            <a:ln w="25400" cap="flat" cmpd="sng">
              <a:solidFill>
                <a:schemeClr val="accent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300">
                <a:latin typeface="Gill Sans" panose="020B0604020202020204" charset="0"/>
              </a:endParaRPr>
            </a:p>
          </p:txBody>
        </p:sp>
        <p:sp>
          <p:nvSpPr>
            <p:cNvPr id="20" name="Shape 253"/>
            <p:cNvSpPr/>
            <p:nvPr/>
          </p:nvSpPr>
          <p:spPr>
            <a:xfrm>
              <a:off x="1260619" y="3851184"/>
              <a:ext cx="1195009" cy="1025758"/>
            </a:xfrm>
            <a:prstGeom prst="hexagon">
              <a:avLst>
                <a:gd name="adj" fmla="val 25000"/>
                <a:gd name="vf" fmla="val 115470"/>
              </a:avLst>
            </a:prstGeom>
            <a:solidFill>
              <a:srgbClr val="49ACC5"/>
            </a:solidFill>
            <a:ln w="25400" cap="flat" cmpd="sng">
              <a:solidFill>
                <a:srgbClr val="49ACC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300">
                <a:latin typeface="Gill Sans" panose="020B0604020202020204" charset="0"/>
              </a:endParaRPr>
            </a:p>
          </p:txBody>
        </p:sp>
        <p:sp>
          <p:nvSpPr>
            <p:cNvPr id="21" name="Shape 254"/>
            <p:cNvSpPr txBox="1"/>
            <p:nvPr/>
          </p:nvSpPr>
          <p:spPr>
            <a:xfrm>
              <a:off x="1445683" y="4010037"/>
              <a:ext cx="824881" cy="708052"/>
            </a:xfrm>
            <a:prstGeom prst="rect">
              <a:avLst/>
            </a:prstGeom>
            <a:noFill/>
            <a:ln>
              <a:noFill/>
            </a:ln>
          </p:spPr>
          <p:txBody>
            <a:bodyPr wrap="square" lIns="0" tIns="13950" rIns="0" bIns="13950" anchor="ctr" anchorCtr="0">
              <a:noAutofit/>
            </a:bodyPr>
            <a:lstStyle/>
            <a:p>
              <a:pPr marL="0" marR="0" lvl="0" indent="0" algn="ctr" rtl="0">
                <a:lnSpc>
                  <a:spcPct val="90000"/>
                </a:lnSpc>
                <a:spcBef>
                  <a:spcPts val="0"/>
                </a:spcBef>
                <a:spcAft>
                  <a:spcPts val="0"/>
                </a:spcAft>
                <a:buClr>
                  <a:srgbClr val="FFFFFF"/>
                </a:buClr>
                <a:buSzPct val="25000"/>
                <a:buFont typeface="Arial"/>
                <a:buNone/>
              </a:pPr>
              <a:r>
                <a:rPr lang="fr-FR" sz="1300" b="0" i="0" u="none" strike="noStrike" cap="none" dirty="0" smtClean="0">
                  <a:solidFill>
                    <a:srgbClr val="FFFFFF"/>
                  </a:solidFill>
                  <a:latin typeface="Gill Sans" panose="020B0604020202020204" charset="0"/>
                  <a:sym typeface="Arial"/>
                </a:rPr>
                <a:t>Expert</a:t>
              </a:r>
              <a:endParaRPr lang="fr-FR" sz="1300" b="0" i="0" u="none" strike="noStrike" cap="none" dirty="0">
                <a:solidFill>
                  <a:srgbClr val="FFFFFF"/>
                </a:solidFill>
                <a:latin typeface="Gill Sans" panose="020B0604020202020204" charset="0"/>
                <a:sym typeface="Arial"/>
              </a:endParaRPr>
            </a:p>
          </p:txBody>
        </p:sp>
        <p:sp>
          <p:nvSpPr>
            <p:cNvPr id="22" name="Shape 255"/>
            <p:cNvSpPr/>
            <p:nvPr/>
          </p:nvSpPr>
          <p:spPr>
            <a:xfrm>
              <a:off x="184245" y="4430162"/>
              <a:ext cx="1195009" cy="1025758"/>
            </a:xfrm>
            <a:prstGeom prst="hexagon">
              <a:avLst>
                <a:gd name="adj" fmla="val 25000"/>
                <a:gd name="vf" fmla="val 115470"/>
              </a:avLst>
            </a:prstGeom>
            <a:blipFill rotWithShape="1">
              <a:blip r:embed="rId5">
                <a:alphaModFix/>
              </a:blip>
              <a:stretch>
                <a:fillRect t="-37997" b="-37997"/>
              </a:stretch>
            </a:blipFill>
            <a:ln w="25400" cap="flat" cmpd="sng">
              <a:solidFill>
                <a:schemeClr val="accent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300">
                <a:latin typeface="Gill Sans" panose="020B060402020202020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p:nvPr/>
        </p:nvSpPr>
        <p:spPr>
          <a:xfrm>
            <a:off x="304800" y="266514"/>
            <a:ext cx="8534400" cy="692337"/>
          </a:xfrm>
          <a:prstGeom prst="rect">
            <a:avLst/>
          </a:prstGeom>
          <a:solidFill>
            <a:srgbClr val="FFFFFF"/>
          </a:solidFill>
          <a:ln>
            <a:noFill/>
          </a:ln>
        </p:spPr>
        <p:txBody>
          <a:bodyPr wrap="square" lIns="0" tIns="0" rIns="0" bIns="0" anchor="t" anchorCtr="0">
            <a:noAutofit/>
          </a:bodyPr>
          <a:lstStyle/>
          <a:p>
            <a:pPr marL="0" marR="0" lvl="0" indent="0" algn="just" rtl="0">
              <a:lnSpc>
                <a:spcPts val="2000"/>
              </a:lnSpc>
              <a:spcBef>
                <a:spcPts val="1200"/>
              </a:spcBef>
              <a:spcAft>
                <a:spcPts val="1200"/>
              </a:spcAft>
              <a:buClr>
                <a:srgbClr val="C00000"/>
              </a:buClr>
              <a:buSzPct val="25000"/>
              <a:buFont typeface="Cabin"/>
              <a:buNone/>
            </a:pPr>
            <a:r>
              <a:rPr lang="fr-FR" sz="1800" b="1" smtClean="0">
                <a:solidFill>
                  <a:srgbClr val="C2113A"/>
                </a:solidFill>
                <a:latin typeface="Gill Sans" panose="020B0604020202020204" charset="0"/>
                <a:ea typeface="Cabin"/>
                <a:cs typeface="Cabin"/>
                <a:sym typeface="Cabin"/>
              </a:rPr>
              <a:t>RÔLES D'ÉQUIPE : ACTION</a:t>
            </a:r>
          </a:p>
          <a:p>
            <a:pPr marL="0" marR="0" lvl="0" indent="0" algn="just" rtl="0">
              <a:lnSpc>
                <a:spcPts val="2000"/>
              </a:lnSpc>
              <a:spcBef>
                <a:spcPts val="1200"/>
              </a:spcBef>
              <a:spcAft>
                <a:spcPts val="1200"/>
              </a:spcAft>
              <a:buClr>
                <a:schemeClr val="dk1"/>
              </a:buClr>
              <a:buFont typeface="Arial"/>
              <a:buNone/>
            </a:pPr>
            <a:endParaRPr sz="1800" b="1" i="0" u="none" strike="noStrike" cap="none" dirty="0">
              <a:solidFill>
                <a:srgbClr val="C2113A"/>
              </a:solidFill>
              <a:latin typeface="Gill Sans" panose="020B0604020202020204" charset="0"/>
              <a:ea typeface="Cabin"/>
              <a:cs typeface="Cabin"/>
              <a:sym typeface="Cabin"/>
            </a:endParaRPr>
          </a:p>
        </p:txBody>
      </p:sp>
      <p:sp>
        <p:nvSpPr>
          <p:cNvPr id="262" name="Shape 262"/>
          <p:cNvSpPr txBox="1">
            <a:spLocks noGrp="1"/>
          </p:cNvSpPr>
          <p:nvPr>
            <p:ph type="body" idx="1"/>
          </p:nvPr>
        </p:nvSpPr>
        <p:spPr>
          <a:xfrm>
            <a:off x="3131840" y="958850"/>
            <a:ext cx="5707360" cy="4673600"/>
          </a:xfrm>
          <a:prstGeom prst="rect">
            <a:avLst/>
          </a:prstGeom>
          <a:solidFill>
            <a:srgbClr val="FFFFFF"/>
          </a:solidFill>
          <a:ln>
            <a:noFill/>
          </a:ln>
        </p:spPr>
        <p:txBody>
          <a:bodyPr wrap="square" lIns="0" tIns="0" rIns="0" bIns="0" anchor="t" anchorCtr="0">
            <a:noAutofit/>
          </a:bodyPr>
          <a:lstStyle/>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Fiable, efficace et pratique. On peut compter sur lui </a:t>
            </a:r>
            <a:r>
              <a:rPr lang="fr-FR" sz="2000" dirty="0" smtClean="0">
                <a:solidFill>
                  <a:srgbClr val="17375E"/>
                </a:solidFill>
                <a:latin typeface="Gill Sans" panose="020B0604020202020204" charset="0"/>
                <a:ea typeface="Cabin"/>
                <a:cs typeface="Cabin"/>
                <a:sym typeface="Cabin"/>
              </a:rPr>
              <a:t>pour </a:t>
            </a:r>
            <a:r>
              <a:rPr lang="fr-FR" sz="2000" dirty="0">
                <a:solidFill>
                  <a:srgbClr val="17375E"/>
                </a:solidFill>
                <a:latin typeface="Gill Sans" panose="020B0604020202020204" charset="0"/>
                <a:ea typeface="Cabin"/>
                <a:cs typeface="Cabin"/>
                <a:sym typeface="Cabin"/>
              </a:rPr>
              <a:t>l'organisation du travail et la réalisation d'une tâche, mais peut parfois être un peu inflexible et </a:t>
            </a:r>
            <a:r>
              <a:rPr lang="fr-FR" sz="2000" dirty="0" smtClean="0">
                <a:solidFill>
                  <a:srgbClr val="17375E"/>
                </a:solidFill>
                <a:latin typeface="Gill Sans" panose="020B0604020202020204" charset="0"/>
                <a:ea typeface="Cabin"/>
                <a:cs typeface="Cabin"/>
                <a:sym typeface="Cabin"/>
              </a:rPr>
              <a:t>résister </a:t>
            </a:r>
            <a:r>
              <a:rPr lang="fr-FR" sz="2000" dirty="0">
                <a:solidFill>
                  <a:srgbClr val="17375E"/>
                </a:solidFill>
                <a:latin typeface="Gill Sans" panose="020B0604020202020204" charset="0"/>
                <a:ea typeface="Cabin"/>
                <a:cs typeface="Cabin"/>
                <a:sym typeface="Cabin"/>
              </a:rPr>
              <a:t>à de nouvelles </a:t>
            </a:r>
            <a:r>
              <a:rPr lang="fr-FR" sz="2000" dirty="0" smtClean="0">
                <a:solidFill>
                  <a:srgbClr val="17375E"/>
                </a:solidFill>
                <a:latin typeface="Gill Sans" panose="020B0604020202020204" charset="0"/>
                <a:ea typeface="Cabin"/>
                <a:cs typeface="Cabin"/>
                <a:sym typeface="Cabin"/>
              </a:rPr>
              <a:t>idées</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dirty="0" smtClean="0">
                <a:solidFill>
                  <a:srgbClr val="17375E"/>
                </a:solidFill>
                <a:latin typeface="Gill Sans" panose="020B0604020202020204" charset="0"/>
                <a:ea typeface="Cabin"/>
                <a:cs typeface="Cabin"/>
                <a:sym typeface="Cabin"/>
              </a:rPr>
              <a:t>Consciencieux et </a:t>
            </a:r>
            <a:r>
              <a:rPr lang="fr-FR" sz="2000" dirty="0">
                <a:solidFill>
                  <a:srgbClr val="17375E"/>
                </a:solidFill>
                <a:latin typeface="Gill Sans" panose="020B0604020202020204" charset="0"/>
                <a:ea typeface="Cabin"/>
                <a:cs typeface="Cabin"/>
                <a:sym typeface="Cabin"/>
              </a:rPr>
              <a:t>perfectionniste. </a:t>
            </a:r>
            <a:r>
              <a:rPr lang="fr-FR" sz="2000" dirty="0" smtClean="0">
                <a:solidFill>
                  <a:srgbClr val="17375E"/>
                </a:solidFill>
                <a:latin typeface="Gill Sans" panose="020B0604020202020204" charset="0"/>
                <a:ea typeface="Cabin"/>
                <a:cs typeface="Cabin"/>
                <a:sym typeface="Cabin"/>
              </a:rPr>
              <a:t>Trouve les erreurs et finalise le travail, </a:t>
            </a:r>
            <a:r>
              <a:rPr lang="fr-FR" sz="2000" dirty="0">
                <a:solidFill>
                  <a:srgbClr val="17375E"/>
                </a:solidFill>
                <a:latin typeface="Gill Sans" panose="020B0604020202020204" charset="0"/>
                <a:ea typeface="Cabin"/>
                <a:cs typeface="Cabin"/>
                <a:sym typeface="Cabin"/>
              </a:rPr>
              <a:t>mais peut être réticent à </a:t>
            </a:r>
            <a:r>
              <a:rPr lang="fr-FR" sz="2000" dirty="0" smtClean="0">
                <a:solidFill>
                  <a:srgbClr val="17375E"/>
                </a:solidFill>
                <a:latin typeface="Gill Sans" panose="020B0604020202020204" charset="0"/>
                <a:ea typeface="Cabin"/>
                <a:cs typeface="Cabin"/>
                <a:sym typeface="Cabin"/>
              </a:rPr>
              <a:t>déléguer</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800"/>
              </a:spcBef>
              <a:spcAft>
                <a:spcPts val="1200"/>
              </a:spcAft>
              <a:buClr>
                <a:srgbClr val="002060"/>
              </a:buClr>
              <a:buSzPct val="100000"/>
              <a:buFont typeface="Arial"/>
              <a:buChar char="•"/>
            </a:pPr>
            <a:r>
              <a:rPr lang="fr-FR" sz="2000" dirty="0" smtClean="0">
                <a:solidFill>
                  <a:srgbClr val="17375E"/>
                </a:solidFill>
                <a:latin typeface="Gill Sans" panose="020B0604020202020204" charset="0"/>
                <a:ea typeface="Cabin"/>
                <a:cs typeface="Cabin"/>
                <a:sym typeface="Cabin"/>
              </a:rPr>
              <a:t>Courageux</a:t>
            </a:r>
            <a:r>
              <a:rPr lang="fr-FR" sz="2000" dirty="0">
                <a:solidFill>
                  <a:srgbClr val="17375E"/>
                </a:solidFill>
                <a:latin typeface="Gill Sans" panose="020B0604020202020204" charset="0"/>
                <a:ea typeface="Cabin"/>
                <a:cs typeface="Cabin"/>
                <a:sym typeface="Cabin"/>
              </a:rPr>
              <a:t>, dynamique et </a:t>
            </a:r>
            <a:r>
              <a:rPr lang="fr-FR" sz="2000" dirty="0" smtClean="0">
                <a:solidFill>
                  <a:srgbClr val="17375E"/>
                </a:solidFill>
                <a:latin typeface="Gill Sans" panose="020B0604020202020204" charset="0"/>
                <a:ea typeface="Cabin"/>
                <a:cs typeface="Cabin"/>
                <a:sym typeface="Cabin"/>
              </a:rPr>
              <a:t>excelle sous </a:t>
            </a:r>
            <a:r>
              <a:rPr lang="fr-FR" sz="2000" dirty="0">
                <a:solidFill>
                  <a:srgbClr val="17375E"/>
                </a:solidFill>
                <a:latin typeface="Gill Sans" panose="020B0604020202020204" charset="0"/>
                <a:ea typeface="Cabin"/>
                <a:cs typeface="Cabin"/>
                <a:sym typeface="Cabin"/>
              </a:rPr>
              <a:t>pression. Dirige l'équipe pour réussir, mais peut parfois </a:t>
            </a:r>
            <a:r>
              <a:rPr lang="fr-FR" sz="2000" dirty="0" smtClean="0">
                <a:solidFill>
                  <a:srgbClr val="17375E"/>
                </a:solidFill>
                <a:latin typeface="Gill Sans" panose="020B0604020202020204" charset="0"/>
                <a:ea typeface="Cabin"/>
                <a:cs typeface="Cabin"/>
                <a:sym typeface="Cabin"/>
              </a:rPr>
              <a:t>entrer en conflit </a:t>
            </a:r>
            <a:r>
              <a:rPr lang="fr-FR" sz="2000" dirty="0">
                <a:solidFill>
                  <a:srgbClr val="17375E"/>
                </a:solidFill>
                <a:latin typeface="Gill Sans" panose="020B0604020202020204" charset="0"/>
                <a:ea typeface="Cabin"/>
                <a:cs typeface="Cabin"/>
                <a:sym typeface="Cabin"/>
              </a:rPr>
              <a:t>avec d'autres personnes et offenser les sentiments des gens</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0A1D437B-B86A-4037-85CC-FB7092897EAB}" type="slidenum">
              <a:rPr lang="fr-FR" sz="1200" smtClean="0">
                <a:latin typeface="Gill Sans" panose="020B0604020202020204" charset="0"/>
              </a:rPr>
              <a:pPr algn="ctr"/>
              <a:t>16</a:t>
            </a:fld>
            <a:r>
              <a:rPr lang="fr-FR" sz="1200" smtClean="0">
                <a:latin typeface="Gill Sans" panose="020B0604020202020204" charset="0"/>
              </a:rPr>
              <a:t> / 26</a:t>
            </a:r>
            <a:endParaRPr lang="fr-FR" sz="1200">
              <a:latin typeface="Gill Sans" panose="020B0604020202020204" charset="0"/>
            </a:endParaRPr>
          </a:p>
        </p:txBody>
      </p:sp>
      <p:grpSp>
        <p:nvGrpSpPr>
          <p:cNvPr id="3" name="Groupe 2"/>
          <p:cNvGrpSpPr/>
          <p:nvPr/>
        </p:nvGrpSpPr>
        <p:grpSpPr>
          <a:xfrm>
            <a:off x="304800" y="958850"/>
            <a:ext cx="2301834" cy="4185734"/>
            <a:chOff x="359408" y="1003989"/>
            <a:chExt cx="2301834" cy="4185734"/>
          </a:xfrm>
        </p:grpSpPr>
        <p:sp>
          <p:nvSpPr>
            <p:cNvPr id="14" name="Shape 263"/>
            <p:cNvSpPr/>
            <p:nvPr/>
          </p:nvSpPr>
          <p:spPr>
            <a:xfrm>
              <a:off x="1464070" y="3561881"/>
              <a:ext cx="1195009" cy="1025758"/>
            </a:xfrm>
            <a:prstGeom prst="hexagon">
              <a:avLst>
                <a:gd name="adj" fmla="val 25000"/>
                <a:gd name="vf" fmla="val 115470"/>
              </a:avLst>
            </a:prstGeom>
            <a:solidFill>
              <a:srgbClr val="C0504D"/>
            </a:solidFill>
            <a:ln w="25400" cap="flat" cmpd="sng">
              <a:solidFill>
                <a:srgbClr val="C0504D"/>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200">
                <a:latin typeface="Gill Sans" panose="020B0604020202020204" charset="0"/>
              </a:endParaRPr>
            </a:p>
          </p:txBody>
        </p:sp>
        <p:sp>
          <p:nvSpPr>
            <p:cNvPr id="15" name="Shape 264"/>
            <p:cNvSpPr txBox="1"/>
            <p:nvPr/>
          </p:nvSpPr>
          <p:spPr>
            <a:xfrm>
              <a:off x="1649134" y="3720734"/>
              <a:ext cx="824881" cy="708052"/>
            </a:xfrm>
            <a:prstGeom prst="rect">
              <a:avLst/>
            </a:prstGeom>
            <a:noFill/>
            <a:ln>
              <a:noFill/>
            </a:ln>
          </p:spPr>
          <p:txBody>
            <a:bodyPr wrap="square" lIns="0" tIns="13950" rIns="0" bIns="13950" anchor="ctr" anchorCtr="0">
              <a:noAutofit/>
            </a:bodyPr>
            <a:lstStyle/>
            <a:p>
              <a:pPr marL="0" marR="0" lvl="0" indent="0" algn="ctr" rtl="0">
                <a:lnSpc>
                  <a:spcPct val="90000"/>
                </a:lnSpc>
                <a:spcBef>
                  <a:spcPts val="0"/>
                </a:spcBef>
                <a:spcAft>
                  <a:spcPts val="0"/>
                </a:spcAft>
                <a:buClr>
                  <a:srgbClr val="FFFFFF"/>
                </a:buClr>
                <a:buSzPct val="25000"/>
                <a:buFont typeface="Arial"/>
                <a:buNone/>
              </a:pPr>
              <a:r>
                <a:rPr lang="fr-FR" sz="1200" b="0" i="0" u="none" strike="noStrike" cap="none" dirty="0" smtClean="0">
                  <a:solidFill>
                    <a:srgbClr val="FFFFFF"/>
                  </a:solidFill>
                  <a:latin typeface="Gill Sans" panose="020B0604020202020204" charset="0"/>
                  <a:sym typeface="Arial"/>
                </a:rPr>
                <a:t>Propulseur</a:t>
              </a:r>
              <a:endParaRPr lang="fr-FR" sz="1200" b="0" i="0" u="none" strike="noStrike" cap="none" dirty="0">
                <a:solidFill>
                  <a:srgbClr val="FFFFFF"/>
                </a:solidFill>
                <a:latin typeface="Gill Sans" panose="020B0604020202020204" charset="0"/>
                <a:sym typeface="Arial"/>
              </a:endParaRPr>
            </a:p>
          </p:txBody>
        </p:sp>
        <p:sp>
          <p:nvSpPr>
            <p:cNvPr id="16" name="Shape 265"/>
            <p:cNvSpPr/>
            <p:nvPr/>
          </p:nvSpPr>
          <p:spPr>
            <a:xfrm>
              <a:off x="368104" y="4163965"/>
              <a:ext cx="1195009" cy="1025758"/>
            </a:xfrm>
            <a:prstGeom prst="hexagon">
              <a:avLst>
                <a:gd name="adj" fmla="val 25000"/>
                <a:gd name="vf" fmla="val 115470"/>
              </a:avLst>
            </a:prstGeom>
            <a:blipFill rotWithShape="1">
              <a:blip r:embed="rId3">
                <a:alphaModFix/>
              </a:blip>
              <a:stretch>
                <a:fillRect l="-13997" r="-13999"/>
              </a:stretch>
            </a:blipFill>
            <a:ln w="25400" cap="flat" cmpd="sng">
              <a:solidFill>
                <a:schemeClr val="accent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200">
                <a:latin typeface="Gill Sans" panose="020B0604020202020204" charset="0"/>
              </a:endParaRPr>
            </a:p>
          </p:txBody>
        </p:sp>
        <p:sp>
          <p:nvSpPr>
            <p:cNvPr id="17" name="Shape 266"/>
            <p:cNvSpPr/>
            <p:nvPr/>
          </p:nvSpPr>
          <p:spPr>
            <a:xfrm>
              <a:off x="1466233" y="1003989"/>
              <a:ext cx="1195009" cy="1025758"/>
            </a:xfrm>
            <a:prstGeom prst="hexagon">
              <a:avLst>
                <a:gd name="adj" fmla="val 25000"/>
                <a:gd name="vf" fmla="val 115470"/>
              </a:avLst>
            </a:prstGeom>
            <a:solidFill>
              <a:schemeClr val="accent2"/>
            </a:solidFill>
            <a:ln w="25400" cap="flat" cmpd="sng">
              <a:solidFill>
                <a:schemeClr val="accent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200">
                <a:latin typeface="Gill Sans" panose="020B0604020202020204" charset="0"/>
              </a:endParaRPr>
            </a:p>
          </p:txBody>
        </p:sp>
        <p:sp>
          <p:nvSpPr>
            <p:cNvPr id="18" name="Shape 267"/>
            <p:cNvSpPr txBox="1"/>
            <p:nvPr/>
          </p:nvSpPr>
          <p:spPr>
            <a:xfrm>
              <a:off x="1545831" y="1162842"/>
              <a:ext cx="1009945" cy="708052"/>
            </a:xfrm>
            <a:prstGeom prst="rect">
              <a:avLst/>
            </a:prstGeom>
            <a:noFill/>
            <a:ln>
              <a:noFill/>
            </a:ln>
          </p:spPr>
          <p:txBody>
            <a:bodyPr wrap="square" lIns="0" tIns="13950" rIns="0" bIns="1395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fr-FR" sz="1200" b="0" i="0" u="none" strike="noStrike" cap="none" dirty="0" smtClean="0">
                  <a:solidFill>
                    <a:schemeClr val="lt1"/>
                  </a:solidFill>
                  <a:latin typeface="Gill Sans" panose="020B0604020202020204" charset="0"/>
                  <a:sym typeface="Arial"/>
                </a:rPr>
                <a:t>Organisateur</a:t>
              </a:r>
              <a:endParaRPr lang="fr-FR" sz="1200" b="0" i="0" u="none" strike="noStrike" cap="none" dirty="0">
                <a:solidFill>
                  <a:schemeClr val="lt1"/>
                </a:solidFill>
                <a:latin typeface="Gill Sans" panose="020B0604020202020204" charset="0"/>
                <a:sym typeface="Arial"/>
              </a:endParaRPr>
            </a:p>
          </p:txBody>
        </p:sp>
        <p:sp>
          <p:nvSpPr>
            <p:cNvPr id="19" name="Shape 268"/>
            <p:cNvSpPr/>
            <p:nvPr/>
          </p:nvSpPr>
          <p:spPr>
            <a:xfrm>
              <a:off x="359408" y="1606073"/>
              <a:ext cx="1195009" cy="1025758"/>
            </a:xfrm>
            <a:prstGeom prst="hexagon">
              <a:avLst>
                <a:gd name="adj" fmla="val 25000"/>
                <a:gd name="vf" fmla="val 115470"/>
              </a:avLst>
            </a:prstGeom>
            <a:blipFill rotWithShape="1">
              <a:blip r:embed="rId4">
                <a:alphaModFix/>
              </a:blip>
              <a:stretch>
                <a:fillRect t="-6998" b="-6999"/>
              </a:stretch>
            </a:blipFill>
            <a:ln w="25400" cap="flat" cmpd="sng">
              <a:solidFill>
                <a:schemeClr val="accent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200">
                <a:latin typeface="Gill Sans" panose="020B0604020202020204" charset="0"/>
              </a:endParaRPr>
            </a:p>
          </p:txBody>
        </p:sp>
        <p:sp>
          <p:nvSpPr>
            <p:cNvPr id="20" name="Shape 269"/>
            <p:cNvSpPr/>
            <p:nvPr/>
          </p:nvSpPr>
          <p:spPr>
            <a:xfrm>
              <a:off x="368104" y="2941101"/>
              <a:ext cx="1195009" cy="1025758"/>
            </a:xfrm>
            <a:prstGeom prst="hexagon">
              <a:avLst>
                <a:gd name="adj" fmla="val 25000"/>
                <a:gd name="vf" fmla="val 115470"/>
              </a:avLst>
            </a:prstGeom>
            <a:solidFill>
              <a:srgbClr val="C0504D"/>
            </a:solidFill>
            <a:ln w="25400" cap="flat" cmpd="sng">
              <a:solidFill>
                <a:srgbClr val="C0504D"/>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200">
                <a:latin typeface="Gill Sans" panose="020B0604020202020204" charset="0"/>
              </a:endParaRPr>
            </a:p>
          </p:txBody>
        </p:sp>
        <p:sp>
          <p:nvSpPr>
            <p:cNvPr id="21" name="Shape 270"/>
            <p:cNvSpPr txBox="1"/>
            <p:nvPr/>
          </p:nvSpPr>
          <p:spPr>
            <a:xfrm>
              <a:off x="465710" y="3099954"/>
              <a:ext cx="1009946" cy="708052"/>
            </a:xfrm>
            <a:prstGeom prst="rect">
              <a:avLst/>
            </a:prstGeom>
            <a:noFill/>
            <a:ln>
              <a:noFill/>
            </a:ln>
          </p:spPr>
          <p:txBody>
            <a:bodyPr wrap="square" lIns="0" tIns="13950" rIns="0" bIns="13950" anchor="ctr" anchorCtr="0">
              <a:noAutofit/>
            </a:bodyPr>
            <a:lstStyle/>
            <a:p>
              <a:pPr marL="0" marR="0" lvl="0" indent="0" algn="ctr" rtl="0">
                <a:lnSpc>
                  <a:spcPct val="90000"/>
                </a:lnSpc>
                <a:spcBef>
                  <a:spcPts val="0"/>
                </a:spcBef>
                <a:spcAft>
                  <a:spcPts val="0"/>
                </a:spcAft>
                <a:buClr>
                  <a:srgbClr val="FFFFFF"/>
                </a:buClr>
                <a:buSzPct val="25000"/>
                <a:buFont typeface="Arial"/>
                <a:buNone/>
              </a:pPr>
              <a:r>
                <a:rPr lang="fr-FR" sz="1200" b="0" i="0" u="none" strike="noStrike" cap="none" dirty="0" err="1" smtClean="0">
                  <a:solidFill>
                    <a:srgbClr val="FFFFFF"/>
                  </a:solidFill>
                  <a:latin typeface="Gill Sans" panose="020B0604020202020204" charset="0"/>
                  <a:sym typeface="Arial"/>
                </a:rPr>
                <a:t>Perfectionneur</a:t>
              </a:r>
              <a:endParaRPr lang="fr-FR" sz="1200" b="0" i="0" u="none" strike="noStrike" cap="none" dirty="0">
                <a:solidFill>
                  <a:srgbClr val="FFFFFF"/>
                </a:solidFill>
                <a:latin typeface="Gill Sans" panose="020B0604020202020204" charset="0"/>
                <a:sym typeface="Arial"/>
              </a:endParaRPr>
            </a:p>
          </p:txBody>
        </p:sp>
        <p:sp>
          <p:nvSpPr>
            <p:cNvPr id="22" name="Shape 271"/>
            <p:cNvSpPr/>
            <p:nvPr/>
          </p:nvSpPr>
          <p:spPr>
            <a:xfrm>
              <a:off x="1444635" y="2280745"/>
              <a:ext cx="1195009" cy="1025758"/>
            </a:xfrm>
            <a:prstGeom prst="hexagon">
              <a:avLst>
                <a:gd name="adj" fmla="val 25000"/>
                <a:gd name="vf" fmla="val 115470"/>
              </a:avLst>
            </a:prstGeom>
            <a:blipFill rotWithShape="1">
              <a:blip r:embed="rId5">
                <a:alphaModFix/>
              </a:blip>
              <a:stretch>
                <a:fillRect l="-13997" r="-13999"/>
              </a:stretch>
            </a:blipFill>
            <a:ln w="25400" cap="flat" cmpd="sng">
              <a:solidFill>
                <a:schemeClr val="accent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1200">
                <a:latin typeface="Gill Sans" panose="020B060402020202020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304224" y="958850"/>
            <a:ext cx="8534400" cy="4673600"/>
          </a:xfrm>
          <a:prstGeom prst="rect">
            <a:avLst/>
          </a:prstGeom>
          <a:solidFill>
            <a:srgbClr val="FFFFFF"/>
          </a:solidFill>
          <a:ln>
            <a:noFill/>
          </a:ln>
        </p:spPr>
        <p:txBody>
          <a:bodyPr wrap="square" lIns="0" tIns="0" rIns="0" bIns="0" anchor="t" anchorCtr="0">
            <a:noAutofit/>
          </a:bodyPr>
          <a:lstStyle/>
          <a:p>
            <a:pPr marL="0" marR="0" lvl="0" indent="0" algn="just" rtl="0">
              <a:lnSpc>
                <a:spcPts val="2000"/>
              </a:lnSpc>
              <a:spcBef>
                <a:spcPts val="1200"/>
              </a:spcBef>
              <a:spcAft>
                <a:spcPts val="1200"/>
              </a:spcAft>
              <a:buClr>
                <a:srgbClr val="002060"/>
              </a:buClr>
              <a:buSzPct val="100000"/>
              <a:buNone/>
            </a:pPr>
            <a:r>
              <a:rPr lang="fr-FR" sz="2000" dirty="0">
                <a:solidFill>
                  <a:srgbClr val="17375E"/>
                </a:solidFill>
                <a:latin typeface="Gill Sans" panose="020B0604020202020204" charset="0"/>
                <a:ea typeface="Cabin"/>
                <a:cs typeface="Cabin"/>
                <a:sym typeface="Cabin"/>
              </a:rPr>
              <a:t>Examinez les caractéristiques des différents rôles et identifiez ceux qui </a:t>
            </a:r>
            <a:r>
              <a:rPr lang="fr-FR" sz="2000" dirty="0" smtClean="0">
                <a:solidFill>
                  <a:srgbClr val="17375E"/>
                </a:solidFill>
                <a:latin typeface="Gill Sans" panose="020B0604020202020204" charset="0"/>
                <a:ea typeface="Cabin"/>
                <a:cs typeface="Cabin"/>
                <a:sym typeface="Cabin"/>
              </a:rPr>
              <a:t>vous représentent </a:t>
            </a:r>
            <a:r>
              <a:rPr lang="fr-FR" sz="2000" dirty="0">
                <a:solidFill>
                  <a:srgbClr val="17375E"/>
                </a:solidFill>
                <a:latin typeface="Gill Sans" panose="020B0604020202020204" charset="0"/>
                <a:ea typeface="Cabin"/>
                <a:cs typeface="Cabin"/>
                <a:sym typeface="Cabin"/>
              </a:rPr>
              <a:t>le mieux (vous pouvez </a:t>
            </a:r>
            <a:r>
              <a:rPr lang="fr-FR" sz="2000" dirty="0" smtClean="0">
                <a:solidFill>
                  <a:srgbClr val="17375E"/>
                </a:solidFill>
                <a:latin typeface="Gill Sans" panose="020B0604020202020204" charset="0"/>
                <a:ea typeface="Cabin"/>
                <a:cs typeface="Cabin"/>
                <a:sym typeface="Cabin"/>
              </a:rPr>
              <a:t>en choisir </a:t>
            </a:r>
            <a:r>
              <a:rPr lang="fr-FR" sz="2000" dirty="0">
                <a:solidFill>
                  <a:srgbClr val="17375E"/>
                </a:solidFill>
                <a:latin typeface="Gill Sans" panose="020B0604020202020204" charset="0"/>
                <a:ea typeface="Cabin"/>
                <a:cs typeface="Cabin"/>
                <a:sym typeface="Cabin"/>
              </a:rPr>
              <a:t>jusqu'à trois)</a:t>
            </a:r>
          </a:p>
          <a:p>
            <a:pPr marL="0" marR="0" lvl="0" indent="0" algn="just" rtl="0">
              <a:lnSpc>
                <a:spcPts val="2000"/>
              </a:lnSpc>
              <a:spcBef>
                <a:spcPts val="1200"/>
              </a:spcBef>
              <a:spcAft>
                <a:spcPts val="1200"/>
              </a:spcAft>
              <a:buClr>
                <a:srgbClr val="002060"/>
              </a:buClr>
              <a:buSzPct val="100000"/>
              <a:buNone/>
            </a:pPr>
            <a:r>
              <a:rPr lang="fr-FR" sz="2000" dirty="0" smtClean="0">
                <a:solidFill>
                  <a:srgbClr val="17375E"/>
                </a:solidFill>
                <a:latin typeface="Gill Sans" panose="020B0604020202020204" charset="0"/>
                <a:ea typeface="Cabin"/>
                <a:cs typeface="Cabin"/>
                <a:sym typeface="Cabin"/>
              </a:rPr>
              <a:t>Dans </a:t>
            </a:r>
            <a:r>
              <a:rPr lang="fr-FR" sz="2000" dirty="0">
                <a:solidFill>
                  <a:srgbClr val="17375E"/>
                </a:solidFill>
                <a:latin typeface="Gill Sans" panose="020B0604020202020204" charset="0"/>
                <a:ea typeface="Cabin"/>
                <a:cs typeface="Cabin"/>
                <a:sym typeface="Cabin"/>
              </a:rPr>
              <a:t>vos groupes, passez en revue les rôles couverts</a:t>
            </a:r>
          </a:p>
          <a:p>
            <a:pPr indent="-342900" algn="just">
              <a:lnSpc>
                <a:spcPts val="2000"/>
              </a:lnSpc>
              <a:spcBef>
                <a:spcPts val="1200"/>
              </a:spcBef>
              <a:spcAft>
                <a:spcPts val="1200"/>
              </a:spcAft>
              <a:buClr>
                <a:srgbClr val="002060"/>
              </a:buClr>
            </a:pPr>
            <a:r>
              <a:rPr lang="fr-FR" sz="2000" dirty="0">
                <a:solidFill>
                  <a:srgbClr val="17375E"/>
                </a:solidFill>
                <a:latin typeface="Gill Sans" panose="020B0604020202020204" charset="0"/>
                <a:ea typeface="Cabin"/>
                <a:cs typeface="Cabin"/>
                <a:sym typeface="Cabin"/>
              </a:rPr>
              <a:t>Y </a:t>
            </a:r>
            <a:r>
              <a:rPr lang="fr-FR" sz="2000" dirty="0" err="1">
                <a:solidFill>
                  <a:srgbClr val="17375E"/>
                </a:solidFill>
                <a:latin typeface="Gill Sans" panose="020B0604020202020204" charset="0"/>
                <a:ea typeface="Cabin"/>
                <a:cs typeface="Cabin"/>
                <a:sym typeface="Cabin"/>
              </a:rPr>
              <a:t>a-t-il</a:t>
            </a:r>
            <a:r>
              <a:rPr lang="fr-FR" sz="2000" dirty="0">
                <a:solidFill>
                  <a:srgbClr val="17375E"/>
                </a:solidFill>
                <a:latin typeface="Gill Sans" panose="020B0604020202020204" charset="0"/>
                <a:ea typeface="Cabin"/>
                <a:cs typeface="Cabin"/>
                <a:sym typeface="Cabin"/>
              </a:rPr>
              <a:t> des rôles manquants ?</a:t>
            </a:r>
          </a:p>
          <a:p>
            <a:pPr indent="-342900" algn="just">
              <a:lnSpc>
                <a:spcPts val="2000"/>
              </a:lnSpc>
              <a:spcBef>
                <a:spcPts val="1200"/>
              </a:spcBef>
              <a:spcAft>
                <a:spcPts val="1200"/>
              </a:spcAft>
              <a:buClr>
                <a:srgbClr val="002060"/>
              </a:buClr>
            </a:pPr>
            <a:r>
              <a:rPr lang="fr-FR" sz="2000" dirty="0">
                <a:solidFill>
                  <a:srgbClr val="17375E"/>
                </a:solidFill>
                <a:latin typeface="Gill Sans" panose="020B0604020202020204" charset="0"/>
                <a:ea typeface="Cabin"/>
                <a:cs typeface="Cabin"/>
                <a:sym typeface="Cabin"/>
              </a:rPr>
              <a:t>Êtes-vous dominé par un ou deux rôles en particulier ?</a:t>
            </a:r>
          </a:p>
          <a:p>
            <a:pPr indent="-342900" algn="just">
              <a:lnSpc>
                <a:spcPts val="2000"/>
              </a:lnSpc>
              <a:spcBef>
                <a:spcPts val="1200"/>
              </a:spcBef>
              <a:spcAft>
                <a:spcPts val="1200"/>
              </a:spcAft>
              <a:buClr>
                <a:srgbClr val="002060"/>
              </a:buClr>
            </a:pPr>
            <a:r>
              <a:rPr lang="fr-FR" sz="2000" dirty="0">
                <a:solidFill>
                  <a:srgbClr val="17375E"/>
                </a:solidFill>
                <a:latin typeface="Gill Sans" panose="020B0604020202020204" charset="0"/>
                <a:ea typeface="Cabin"/>
                <a:cs typeface="Cabin"/>
                <a:sym typeface="Cabin"/>
              </a:rPr>
              <a:t>Quelles seraient les forces et les faiblesses de votre équipe ?</a:t>
            </a:r>
          </a:p>
          <a:p>
            <a:pPr indent="-342900" algn="just">
              <a:lnSpc>
                <a:spcPts val="2000"/>
              </a:lnSpc>
              <a:spcBef>
                <a:spcPts val="1200"/>
              </a:spcBef>
              <a:spcAft>
                <a:spcPts val="1200"/>
              </a:spcAft>
              <a:buClr>
                <a:srgbClr val="002060"/>
              </a:buClr>
            </a:pPr>
            <a:r>
              <a:rPr lang="fr-FR" sz="2000" dirty="0">
                <a:solidFill>
                  <a:srgbClr val="17375E"/>
                </a:solidFill>
                <a:latin typeface="Gill Sans" panose="020B0604020202020204" charset="0"/>
                <a:ea typeface="Cabin"/>
                <a:cs typeface="Cabin"/>
                <a:sym typeface="Cabin"/>
              </a:rPr>
              <a:t>Où les conflits peuvent-ils survenir ?</a:t>
            </a:r>
          </a:p>
          <a:p>
            <a:pPr indent="-342900" algn="just">
              <a:lnSpc>
                <a:spcPts val="2000"/>
              </a:lnSpc>
              <a:spcBef>
                <a:spcPts val="1200"/>
              </a:spcBef>
              <a:spcAft>
                <a:spcPts val="1200"/>
              </a:spcAft>
              <a:buClr>
                <a:srgbClr val="002060"/>
              </a:buClr>
            </a:pPr>
            <a:r>
              <a:rPr lang="fr-FR" sz="2000" dirty="0">
                <a:solidFill>
                  <a:srgbClr val="17375E"/>
                </a:solidFill>
                <a:latin typeface="Gill Sans" panose="020B0604020202020204" charset="0"/>
                <a:ea typeface="Cabin"/>
                <a:cs typeface="Cabin"/>
                <a:sym typeface="Cabin"/>
              </a:rPr>
              <a:t>Comment peut-on faire face à la diversité ?</a:t>
            </a:r>
            <a:endParaRPr sz="2000" dirty="0">
              <a:solidFill>
                <a:srgbClr val="17375E"/>
              </a:solidFill>
              <a:latin typeface="Gill Sans" panose="020B0604020202020204" charset="0"/>
              <a:ea typeface="Cabin"/>
              <a:cs typeface="Cabin"/>
            </a:endParaRPr>
          </a:p>
          <a:p>
            <a:pPr marL="342900" marR="0" lvl="0" indent="-342900" algn="just" rtl="0">
              <a:lnSpc>
                <a:spcPts val="2000"/>
              </a:lnSpc>
              <a:spcBef>
                <a:spcPts val="1200"/>
              </a:spcBef>
              <a:spcAft>
                <a:spcPts val="1200"/>
              </a:spcAft>
              <a:buClr>
                <a:schemeClr val="dk1"/>
              </a:buClr>
              <a:buSzPct val="100000"/>
              <a:buFont typeface="Arial"/>
              <a:buNone/>
            </a:pPr>
            <a:endParaRPr sz="2000" dirty="0">
              <a:solidFill>
                <a:srgbClr val="17375E"/>
              </a:solidFill>
              <a:latin typeface="Gill Sans" panose="020B0604020202020204" charset="0"/>
              <a:sym typeface="Arial"/>
            </a:endParaRPr>
          </a:p>
        </p:txBody>
      </p:sp>
      <p:sp>
        <p:nvSpPr>
          <p:cNvPr id="278" name="Shape 278"/>
          <p:cNvSpPr txBox="1">
            <a:spLocks noGrp="1"/>
          </p:cNvSpPr>
          <p:nvPr>
            <p:ph type="title"/>
          </p:nvPr>
        </p:nvSpPr>
        <p:spPr>
          <a:xfrm>
            <a:off x="304800" y="266513"/>
            <a:ext cx="8534400" cy="692337"/>
          </a:xfrm>
          <a:prstGeom prst="rect">
            <a:avLst/>
          </a:prstGeom>
          <a:noFill/>
          <a:ln>
            <a:noFill/>
          </a:ln>
        </p:spPr>
        <p:txBody>
          <a:bodyPr wrap="square" lIns="0" tIns="0" rIns="0" bIns="0" anchor="t" anchorCtr="0">
            <a:noAutofit/>
          </a:bodyPr>
          <a:lstStyle/>
          <a:p>
            <a:pPr algn="l">
              <a:buClr>
                <a:srgbClr val="C2113A"/>
              </a:buClr>
              <a:buSzPct val="25000"/>
            </a:pPr>
            <a:r>
              <a:rPr lang="fr-FR" sz="1800" b="1">
                <a:solidFill>
                  <a:srgbClr val="C2113A"/>
                </a:solidFill>
                <a:latin typeface="Gill Sans" panose="020B0604020202020204" charset="0"/>
                <a:sym typeface="Cabin"/>
              </a:rPr>
              <a:t>EXERCICE : SE CONNAITRE - QUELS SONT VOS RÔLES PRÉFÉRÉS ?</a:t>
            </a:r>
            <a:endParaRPr lang="fr-FR" sz="1800" b="1" dirty="0">
              <a:solidFill>
                <a:srgbClr val="C2113A"/>
              </a:solidFill>
              <a:latin typeface="Gill Sans" panose="020B0604020202020204" charset="0"/>
              <a:sym typeface="Cabin"/>
            </a:endParaRP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A10403C4-7373-49F6-ABEC-A64CBF459AC2}" type="slidenum">
              <a:rPr lang="fr-FR" sz="1200" smtClean="0">
                <a:latin typeface="Gill Sans" panose="020B0604020202020204" charset="0"/>
              </a:rPr>
              <a:pPr algn="ctr"/>
              <a:t>17</a:t>
            </a:fld>
            <a:r>
              <a:rPr lang="fr-FR" sz="1200" smtClean="0">
                <a:latin typeface="Gill Sans" panose="020B0604020202020204" charset="0"/>
              </a:rPr>
              <a:t> / 26</a:t>
            </a:r>
            <a:endParaRPr lang="fr-FR" sz="1200">
              <a:latin typeface="Gill Sans" panose="020B060402020202020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304224" y="958850"/>
            <a:ext cx="8534400" cy="4673600"/>
          </a:xfrm>
          <a:prstGeom prst="rect">
            <a:avLst/>
          </a:prstGeom>
          <a:solidFill>
            <a:srgbClr val="FFFFFF"/>
          </a:solidFill>
          <a:ln>
            <a:noFill/>
          </a:ln>
        </p:spPr>
        <p:txBody>
          <a:bodyPr wrap="square" lIns="0" tIns="0" rIns="0" bIns="0" anchor="t" anchorCtr="0">
            <a:noAutofit/>
          </a:bodyPr>
          <a:lstStyle/>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Une bonne équipe trouve des solutions qui s’appuient sur les </a:t>
            </a:r>
            <a:r>
              <a:rPr lang="fr-FR" sz="2000" b="1" dirty="0">
                <a:solidFill>
                  <a:srgbClr val="17375E"/>
                </a:solidFill>
                <a:latin typeface="Gill Sans" panose="020B0604020202020204" charset="0"/>
                <a:ea typeface="Cabin"/>
                <a:cs typeface="Cabin"/>
                <a:sym typeface="Cabin"/>
              </a:rPr>
              <a:t>différentes perspectives et points forts des individus </a:t>
            </a:r>
            <a:r>
              <a:rPr lang="fr-FR" sz="2000" dirty="0">
                <a:solidFill>
                  <a:srgbClr val="17375E"/>
                </a:solidFill>
                <a:latin typeface="Gill Sans" panose="020B0604020202020204" charset="0"/>
                <a:ea typeface="Cabin"/>
                <a:cs typeface="Cabin"/>
                <a:sym typeface="Cabin"/>
              </a:rPr>
              <a:t>qui </a:t>
            </a:r>
            <a:r>
              <a:rPr lang="fr-FR" sz="2000">
                <a:solidFill>
                  <a:srgbClr val="17375E"/>
                </a:solidFill>
                <a:latin typeface="Gill Sans" panose="020B0604020202020204" charset="0"/>
                <a:ea typeface="Cabin"/>
                <a:cs typeface="Cabin"/>
                <a:sym typeface="Cabin"/>
              </a:rPr>
              <a:t>la </a:t>
            </a:r>
            <a:r>
              <a:rPr lang="fr-FR" sz="2000" smtClean="0">
                <a:solidFill>
                  <a:srgbClr val="17375E"/>
                </a:solidFill>
                <a:latin typeface="Gill Sans" panose="020B0604020202020204" charset="0"/>
                <a:ea typeface="Cabin"/>
                <a:cs typeface="Cabin"/>
                <a:sym typeface="Cabin"/>
              </a:rPr>
              <a:t>composent</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Reconnaître la force dans </a:t>
            </a:r>
            <a:r>
              <a:rPr lang="fr-FR" sz="2000" b="1">
                <a:solidFill>
                  <a:srgbClr val="17375E"/>
                </a:solidFill>
                <a:latin typeface="Gill Sans" panose="020B0604020202020204" charset="0"/>
                <a:ea typeface="Cabin"/>
                <a:cs typeface="Cabin"/>
                <a:sym typeface="Cabin"/>
              </a:rPr>
              <a:t>la </a:t>
            </a:r>
            <a:r>
              <a:rPr lang="fr-FR" sz="2000" b="1" smtClean="0">
                <a:solidFill>
                  <a:srgbClr val="17375E"/>
                </a:solidFill>
                <a:latin typeface="Gill Sans" panose="020B0604020202020204" charset="0"/>
                <a:ea typeface="Cabin"/>
                <a:cs typeface="Cabin"/>
                <a:sym typeface="Cabin"/>
              </a:rPr>
              <a:t>diversité</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Chaque membre de l’équipe se voit confier un </a:t>
            </a:r>
            <a:r>
              <a:rPr lang="fr-FR" sz="2000" b="1" dirty="0">
                <a:solidFill>
                  <a:srgbClr val="17375E"/>
                </a:solidFill>
                <a:latin typeface="Gill Sans" panose="020B0604020202020204" charset="0"/>
                <a:ea typeface="Cabin"/>
                <a:cs typeface="Cabin"/>
                <a:sym typeface="Cabin"/>
              </a:rPr>
              <a:t>rôle</a:t>
            </a:r>
            <a:r>
              <a:rPr lang="fr-FR" sz="2000" dirty="0">
                <a:solidFill>
                  <a:srgbClr val="17375E"/>
                </a:solidFill>
                <a:latin typeface="Gill Sans" panose="020B0604020202020204" charset="0"/>
                <a:ea typeface="Cabin"/>
                <a:cs typeface="Cabin"/>
                <a:sym typeface="Cabin"/>
              </a:rPr>
              <a:t> qui repose sur son niveau d’expertise et sa mission au sein </a:t>
            </a:r>
            <a:r>
              <a:rPr lang="fr-FR" sz="2000">
                <a:solidFill>
                  <a:srgbClr val="17375E"/>
                </a:solidFill>
                <a:latin typeface="Gill Sans" panose="020B0604020202020204" charset="0"/>
                <a:ea typeface="Cabin"/>
                <a:cs typeface="Cabin"/>
                <a:sym typeface="Cabin"/>
              </a:rPr>
              <a:t>du </a:t>
            </a:r>
            <a:r>
              <a:rPr lang="fr-FR" sz="2000" smtClean="0">
                <a:solidFill>
                  <a:srgbClr val="17375E"/>
                </a:solidFill>
                <a:latin typeface="Gill Sans" panose="020B0604020202020204" charset="0"/>
                <a:ea typeface="Cabin"/>
                <a:cs typeface="Cabin"/>
                <a:sym typeface="Cabin"/>
              </a:rPr>
              <a:t>groupe</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b="1" dirty="0">
                <a:solidFill>
                  <a:srgbClr val="17375E"/>
                </a:solidFill>
                <a:latin typeface="Gill Sans" panose="020B0604020202020204" charset="0"/>
                <a:ea typeface="Cabin"/>
                <a:cs typeface="Cabin"/>
                <a:sym typeface="Cabin"/>
              </a:rPr>
              <a:t>Soyez honnête </a:t>
            </a:r>
            <a:r>
              <a:rPr lang="fr-FR" sz="2000" dirty="0">
                <a:solidFill>
                  <a:srgbClr val="17375E"/>
                </a:solidFill>
                <a:latin typeface="Gill Sans" panose="020B0604020202020204" charset="0"/>
                <a:ea typeface="Cabin"/>
                <a:cs typeface="Cabin"/>
                <a:sym typeface="Cabin"/>
              </a:rPr>
              <a:t>sur les forces et les faiblesses </a:t>
            </a:r>
            <a:r>
              <a:rPr lang="fr-FR" sz="2000" dirty="0" smtClean="0">
                <a:solidFill>
                  <a:srgbClr val="17375E"/>
                </a:solidFill>
                <a:latin typeface="Gill Sans" panose="020B0604020202020204" charset="0"/>
                <a:ea typeface="Cabin"/>
                <a:cs typeface="Cabin"/>
                <a:sym typeface="Cabin"/>
              </a:rPr>
              <a:t>de </a:t>
            </a:r>
            <a:r>
              <a:rPr lang="fr-FR" sz="2000" dirty="0">
                <a:solidFill>
                  <a:srgbClr val="17375E"/>
                </a:solidFill>
                <a:latin typeface="Gill Sans" panose="020B0604020202020204" charset="0"/>
                <a:ea typeface="Cabin"/>
                <a:cs typeface="Cabin"/>
                <a:sym typeface="Cabin"/>
              </a:rPr>
              <a:t>vos </a:t>
            </a:r>
            <a:r>
              <a:rPr lang="fr-FR" sz="2000">
                <a:solidFill>
                  <a:srgbClr val="17375E"/>
                </a:solidFill>
                <a:latin typeface="Gill Sans" panose="020B0604020202020204" charset="0"/>
                <a:ea typeface="Cabin"/>
                <a:cs typeface="Cabin"/>
                <a:sym typeface="Cabin"/>
              </a:rPr>
              <a:t>propres </a:t>
            </a:r>
            <a:r>
              <a:rPr lang="fr-FR" sz="2000" smtClean="0">
                <a:solidFill>
                  <a:srgbClr val="17375E"/>
                </a:solidFill>
                <a:latin typeface="Gill Sans" panose="020B0604020202020204" charset="0"/>
                <a:ea typeface="Cabin"/>
                <a:cs typeface="Cabin"/>
                <a:sym typeface="Cabin"/>
              </a:rPr>
              <a:t>préférences</a:t>
            </a:r>
            <a:endParaRPr sz="2000" dirty="0">
              <a:solidFill>
                <a:srgbClr val="17375E"/>
              </a:solidFill>
              <a:latin typeface="Gill Sans" panose="020B0604020202020204" charset="0"/>
              <a:sym typeface="Arial"/>
            </a:endParaRPr>
          </a:p>
          <a:p>
            <a:pPr marL="342900" marR="0" lvl="0" indent="-342900" algn="just" rtl="0">
              <a:lnSpc>
                <a:spcPts val="2000"/>
              </a:lnSpc>
              <a:spcBef>
                <a:spcPts val="1200"/>
              </a:spcBef>
              <a:spcAft>
                <a:spcPts val="1200"/>
              </a:spcAft>
              <a:buClr>
                <a:schemeClr val="dk1"/>
              </a:buClr>
              <a:buSzPct val="100000"/>
              <a:buFont typeface="Arial"/>
              <a:buNone/>
            </a:pPr>
            <a:endParaRPr sz="2000" dirty="0">
              <a:solidFill>
                <a:srgbClr val="17375E"/>
              </a:solidFill>
              <a:latin typeface="Gill Sans" panose="020B0604020202020204" charset="0"/>
              <a:sym typeface="Arial"/>
            </a:endParaRPr>
          </a:p>
        </p:txBody>
      </p:sp>
      <p:sp>
        <p:nvSpPr>
          <p:cNvPr id="286" name="Shape 286"/>
          <p:cNvSpPr txBox="1">
            <a:spLocks noGrp="1"/>
          </p:cNvSpPr>
          <p:nvPr>
            <p:ph type="title"/>
          </p:nvPr>
        </p:nvSpPr>
        <p:spPr>
          <a:xfrm>
            <a:off x="304800" y="266513"/>
            <a:ext cx="8534400" cy="692337"/>
          </a:xfrm>
          <a:prstGeom prst="rect">
            <a:avLst/>
          </a:prstGeom>
          <a:noFill/>
          <a:ln>
            <a:noFill/>
          </a:ln>
        </p:spPr>
        <p:txBody>
          <a:bodyPr wrap="square" lIns="0" tIns="0" rIns="0" bIns="0" anchor="t" anchorCtr="0">
            <a:noAutofit/>
          </a:bodyPr>
          <a:lstStyle/>
          <a:p>
            <a:pPr algn="l">
              <a:buClr>
                <a:srgbClr val="C2113A"/>
              </a:buClr>
              <a:buSzPct val="25000"/>
            </a:pPr>
            <a:r>
              <a:rPr lang="fr-FR" sz="1800" b="1">
                <a:solidFill>
                  <a:srgbClr val="C2113A"/>
                </a:solidFill>
                <a:latin typeface="Gill Sans" panose="020B0604020202020204" charset="0"/>
                <a:sym typeface="Cabin"/>
              </a:rPr>
              <a:t>RÔLES D'ÉQUIPE</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6C0C4C65-2375-4026-9959-5D23DE05AF11}" type="slidenum">
              <a:rPr lang="fr-FR" sz="1200" smtClean="0">
                <a:latin typeface="Gill Sans" panose="020B0604020202020204" charset="0"/>
              </a:rPr>
              <a:pPr algn="ctr"/>
              <a:t>18</a:t>
            </a:fld>
            <a:r>
              <a:rPr lang="fr-FR" sz="1200" smtClean="0">
                <a:latin typeface="Gill Sans" panose="020B0604020202020204" charset="0"/>
              </a:rPr>
              <a:t> / 26</a:t>
            </a:r>
            <a:endParaRPr lang="fr-FR" sz="1200">
              <a:latin typeface="Gill Sans" panose="020B060402020202020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body" idx="2"/>
          </p:nvPr>
        </p:nvSpPr>
        <p:spPr>
          <a:xfrm>
            <a:off x="304224" y="958849"/>
            <a:ext cx="8534400" cy="4673600"/>
          </a:xfrm>
          <a:prstGeom prst="rect">
            <a:avLst/>
          </a:prstGeom>
          <a:solidFill>
            <a:srgbClr val="FFFFFF"/>
          </a:solidFill>
          <a:ln>
            <a:noFill/>
          </a:ln>
        </p:spPr>
        <p:txBody>
          <a:bodyPr wrap="square" lIns="0" tIns="0" rIns="0" bIns="0" anchor="t" anchorCtr="0">
            <a:noAutofit/>
          </a:bodyPr>
          <a:lstStyle/>
          <a:p>
            <a:pPr marL="342900" marR="0" lvl="0" indent="-342900" algn="just" rtl="0">
              <a:lnSpc>
                <a:spcPts val="2000"/>
              </a:lnSpc>
              <a:spcBef>
                <a:spcPts val="1200"/>
              </a:spcBef>
              <a:spcAft>
                <a:spcPts val="1200"/>
              </a:spcAft>
              <a:buClr>
                <a:schemeClr val="dk1"/>
              </a:buClr>
              <a:buSzPct val="100000"/>
              <a:buFont typeface="Arial"/>
              <a:buNone/>
            </a:pPr>
            <a:endParaRPr sz="200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chemeClr val="dk1"/>
              </a:buClr>
              <a:buSzPct val="100000"/>
              <a:buFont typeface="Arial"/>
              <a:buNone/>
            </a:pPr>
            <a:endParaRPr sz="2000">
              <a:solidFill>
                <a:srgbClr val="17375E"/>
              </a:solidFill>
              <a:latin typeface="Gill Sans" panose="020B0604020202020204" charset="0"/>
              <a:sym typeface="Arial"/>
            </a:endParaRPr>
          </a:p>
        </p:txBody>
      </p:sp>
      <p:sp>
        <p:nvSpPr>
          <p:cNvPr id="294" name="Shape 294"/>
          <p:cNvSpPr txBox="1">
            <a:spLocks noGrp="1"/>
          </p:cNvSpPr>
          <p:nvPr>
            <p:ph type="title"/>
          </p:nvPr>
        </p:nvSpPr>
        <p:spPr>
          <a:xfrm>
            <a:off x="304800" y="266513"/>
            <a:ext cx="8534400" cy="692337"/>
          </a:xfrm>
          <a:prstGeom prst="rect">
            <a:avLst/>
          </a:prstGeom>
          <a:noFill/>
          <a:ln>
            <a:noFill/>
          </a:ln>
        </p:spPr>
        <p:txBody>
          <a:bodyPr wrap="square" lIns="0" tIns="0" rIns="0" bIns="0" anchor="t" anchorCtr="0">
            <a:noAutofit/>
          </a:bodyPr>
          <a:lstStyle/>
          <a:p>
            <a:pPr algn="l">
              <a:buClr>
                <a:srgbClr val="C2113A"/>
              </a:buClr>
              <a:buSzPct val="25000"/>
            </a:pPr>
            <a:r>
              <a:rPr lang="fr-FR" sz="1800" b="1">
                <a:solidFill>
                  <a:srgbClr val="C2113A"/>
                </a:solidFill>
                <a:latin typeface="Gill Sans" panose="020B0604020202020204" charset="0"/>
                <a:sym typeface="Cabin"/>
              </a:rPr>
              <a:t>EXERCICE : COMMUNICATION ORALE ET ÉCOUTE ACTIVE</a:t>
            </a:r>
          </a:p>
        </p:txBody>
      </p:sp>
      <p:sp>
        <p:nvSpPr>
          <p:cNvPr id="295" name="Shape 295"/>
          <p:cNvSpPr/>
          <p:nvPr/>
        </p:nvSpPr>
        <p:spPr>
          <a:xfrm>
            <a:off x="304225" y="958850"/>
            <a:ext cx="8534400" cy="4673600"/>
          </a:xfrm>
          <a:prstGeom prst="rect">
            <a:avLst/>
          </a:prstGeom>
          <a:solidFill>
            <a:srgbClr val="FFFFFF"/>
          </a:solidFill>
          <a:ln>
            <a:noFill/>
          </a:ln>
        </p:spPr>
        <p:txBody>
          <a:bodyPr wrap="square" lIns="0" tIns="0" rIns="0" bIns="0" anchor="t" anchorCtr="0">
            <a:noAutofit/>
          </a:bodyPr>
          <a:lstStyle/>
          <a:p>
            <a:pPr marR="0" lvl="0" algn="just" rtl="0">
              <a:lnSpc>
                <a:spcPts val="2000"/>
              </a:lnSpc>
              <a:spcBef>
                <a:spcPts val="1200"/>
              </a:spcBef>
              <a:spcAft>
                <a:spcPts val="1200"/>
              </a:spcAft>
              <a:buClr>
                <a:srgbClr val="002060"/>
              </a:buClr>
              <a:buSzPct val="100000"/>
            </a:pPr>
            <a:r>
              <a:rPr lang="fr-FR" sz="2000" dirty="0">
                <a:solidFill>
                  <a:srgbClr val="17375E"/>
                </a:solidFill>
                <a:latin typeface="Gill Sans" panose="020B0604020202020204" charset="0"/>
                <a:ea typeface="Cabin"/>
                <a:cs typeface="Cabin"/>
                <a:sym typeface="Cabin"/>
              </a:rPr>
              <a:t>En travaillant </a:t>
            </a:r>
            <a:r>
              <a:rPr lang="fr-FR" sz="2000" dirty="0" smtClean="0">
                <a:solidFill>
                  <a:srgbClr val="17375E"/>
                </a:solidFill>
                <a:latin typeface="Gill Sans" panose="020B0604020202020204" charset="0"/>
                <a:ea typeface="Cabin"/>
                <a:cs typeface="Cabin"/>
                <a:sym typeface="Cabin"/>
              </a:rPr>
              <a:t>par paire, </a:t>
            </a:r>
            <a:r>
              <a:rPr lang="fr-FR" sz="2000" dirty="0">
                <a:solidFill>
                  <a:srgbClr val="17375E"/>
                </a:solidFill>
                <a:latin typeface="Gill Sans" panose="020B0604020202020204" charset="0"/>
                <a:ea typeface="Cabin"/>
                <a:cs typeface="Cabin"/>
                <a:sym typeface="Cabin"/>
              </a:rPr>
              <a:t>l'un de vous recevra une feuille de papier avec des formes, l'autre recevra une feuille de papier </a:t>
            </a:r>
            <a:r>
              <a:rPr lang="fr-FR" sz="2000" dirty="0" smtClean="0">
                <a:solidFill>
                  <a:srgbClr val="17375E"/>
                </a:solidFill>
                <a:latin typeface="Gill Sans" panose="020B0604020202020204" charset="0"/>
                <a:ea typeface="Cabin"/>
                <a:cs typeface="Cabin"/>
                <a:sym typeface="Cabin"/>
              </a:rPr>
              <a:t>vierge</a:t>
            </a:r>
            <a:endParaRPr sz="2000" dirty="0">
              <a:solidFill>
                <a:srgbClr val="17375E"/>
              </a:solidFill>
              <a:latin typeface="Gill Sans" panose="020B0604020202020204" charset="0"/>
              <a:ea typeface="Cabin"/>
              <a:cs typeface="Cabin"/>
              <a:sym typeface="Cabin"/>
            </a:endParaRPr>
          </a:p>
          <a:p>
            <a:pPr marR="0" lvl="0" algn="just" rtl="0">
              <a:lnSpc>
                <a:spcPts val="2000"/>
              </a:lnSpc>
              <a:spcBef>
                <a:spcPts val="1200"/>
              </a:spcBef>
              <a:spcAft>
                <a:spcPts val="1200"/>
              </a:spcAft>
              <a:buClr>
                <a:srgbClr val="002060"/>
              </a:buClr>
              <a:buSzPct val="100000"/>
            </a:pPr>
            <a:r>
              <a:rPr lang="fr-FR" sz="2000" dirty="0">
                <a:solidFill>
                  <a:srgbClr val="17375E"/>
                </a:solidFill>
                <a:latin typeface="Gill Sans" panose="020B0604020202020204" charset="0"/>
                <a:ea typeface="Cabin"/>
                <a:cs typeface="Cabin"/>
                <a:sym typeface="Cabin"/>
              </a:rPr>
              <a:t>La personne avec la feuille vierge doit dessiner les formes</a:t>
            </a:r>
            <a:r>
              <a:rPr lang="fr-FR" sz="2000" dirty="0" smtClean="0">
                <a:solidFill>
                  <a:srgbClr val="17375E"/>
                </a:solidFill>
                <a:latin typeface="Gill Sans" panose="020B0604020202020204" charset="0"/>
                <a:ea typeface="Cabin"/>
                <a:cs typeface="Cabin"/>
                <a:sym typeface="Cabin"/>
              </a:rPr>
              <a:t>. </a:t>
            </a:r>
            <a:r>
              <a:rPr lang="fr-FR" sz="2000" dirty="0">
                <a:solidFill>
                  <a:srgbClr val="17375E"/>
                </a:solidFill>
                <a:latin typeface="Gill Sans" panose="020B0604020202020204" charset="0"/>
                <a:ea typeface="Cabin"/>
                <a:cs typeface="Cabin"/>
                <a:sym typeface="Cabin"/>
              </a:rPr>
              <a:t>Mais</a:t>
            </a:r>
            <a:r>
              <a:rPr lang="fr-FR" sz="2000" dirty="0" smtClean="0">
                <a:solidFill>
                  <a:srgbClr val="17375E"/>
                </a:solidFill>
                <a:latin typeface="Gill Sans" panose="020B0604020202020204" charset="0"/>
                <a:ea typeface="Cabin"/>
                <a:cs typeface="Cabin"/>
                <a:sym typeface="Cabin"/>
              </a:rPr>
              <a:t>….</a:t>
            </a:r>
            <a:endParaRPr sz="2000" dirty="0">
              <a:solidFill>
                <a:srgbClr val="17375E"/>
              </a:solidFill>
              <a:latin typeface="Gill Sans" panose="020B0604020202020204" charset="0"/>
              <a:ea typeface="Cabin"/>
              <a:cs typeface="Cabin"/>
              <a:sym typeface="Cabin"/>
            </a:endParaRPr>
          </a:p>
          <a:p>
            <a:pPr marL="800100" marR="0" lvl="1" indent="-342900" algn="just" rtl="0">
              <a:lnSpc>
                <a:spcPts val="2000"/>
              </a:lnSpc>
              <a:spcBef>
                <a:spcPts val="1200"/>
              </a:spcBef>
              <a:spcAft>
                <a:spcPts val="1200"/>
              </a:spcAft>
              <a:buClr>
                <a:srgbClr val="002060"/>
              </a:buClr>
              <a:buSzPct val="100000"/>
              <a:buFont typeface="Arial"/>
              <a:buChar char="•"/>
            </a:pPr>
            <a:r>
              <a:rPr lang="fr-FR" sz="2000" b="0" i="0" u="none" strike="noStrike" cap="none" dirty="0">
                <a:solidFill>
                  <a:srgbClr val="17375E"/>
                </a:solidFill>
                <a:latin typeface="Gill Sans" panose="020B0604020202020204" charset="0"/>
                <a:ea typeface="Cabin"/>
                <a:cs typeface="Cabin"/>
                <a:sym typeface="Cabin"/>
              </a:rPr>
              <a:t>Vous n'êtes pas autorisé à leur montrer les formes !</a:t>
            </a:r>
          </a:p>
          <a:p>
            <a:pPr marL="800100" marR="0" lvl="1" indent="-342900" algn="just" rtl="0">
              <a:lnSpc>
                <a:spcPts val="2000"/>
              </a:lnSpc>
              <a:spcBef>
                <a:spcPts val="1200"/>
              </a:spcBef>
              <a:spcAft>
                <a:spcPts val="1200"/>
              </a:spcAft>
              <a:buClr>
                <a:srgbClr val="002060"/>
              </a:buClr>
              <a:buSzPct val="100000"/>
              <a:buFont typeface="Arial"/>
              <a:buChar char="•"/>
            </a:pPr>
            <a:r>
              <a:rPr lang="fr-FR" sz="2000" b="0" i="0" u="none" strike="noStrike" cap="none" dirty="0">
                <a:solidFill>
                  <a:srgbClr val="17375E"/>
                </a:solidFill>
                <a:latin typeface="Gill Sans" panose="020B0604020202020204" charset="0"/>
                <a:ea typeface="Cabin"/>
                <a:cs typeface="Cabin"/>
                <a:sym typeface="Cabin"/>
              </a:rPr>
              <a:t>Vous ne pouvez pas leur dire quelles sont les formes !</a:t>
            </a:r>
          </a:p>
          <a:p>
            <a:pPr marL="800100" marR="0" lvl="1" indent="-342900" algn="just" rtl="0">
              <a:lnSpc>
                <a:spcPts val="2000"/>
              </a:lnSpc>
              <a:spcBef>
                <a:spcPts val="1200"/>
              </a:spcBef>
              <a:spcAft>
                <a:spcPts val="1200"/>
              </a:spcAft>
              <a:buClr>
                <a:srgbClr val="002060"/>
              </a:buClr>
              <a:buSzPct val="100000"/>
              <a:buFont typeface="Arial"/>
              <a:buChar char="•"/>
            </a:pPr>
            <a:r>
              <a:rPr lang="fr-FR" sz="2000" b="0" i="0" u="none" strike="noStrike" cap="none" dirty="0">
                <a:solidFill>
                  <a:srgbClr val="17375E"/>
                </a:solidFill>
                <a:latin typeface="Gill Sans" panose="020B0604020202020204" charset="0"/>
                <a:ea typeface="Cabin"/>
                <a:cs typeface="Cabin"/>
                <a:sym typeface="Cabin"/>
              </a:rPr>
              <a:t>Vous devez simplement fournir des instructions.</a:t>
            </a:r>
          </a:p>
          <a:p>
            <a:pPr marL="342900" marR="0" lvl="0" indent="-342900" algn="just" rtl="0">
              <a:lnSpc>
                <a:spcPts val="2000"/>
              </a:lnSpc>
              <a:spcBef>
                <a:spcPts val="1200"/>
              </a:spcBef>
              <a:spcAft>
                <a:spcPts val="1200"/>
              </a:spcAft>
              <a:buClr>
                <a:schemeClr val="dk1"/>
              </a:buClr>
              <a:buFont typeface="Arial"/>
              <a:buNone/>
            </a:pPr>
            <a:endParaRPr sz="2000" dirty="0">
              <a:solidFill>
                <a:srgbClr val="17375E"/>
              </a:solidFill>
              <a:latin typeface="Gill Sans" panose="020B0604020202020204" charset="0"/>
              <a:ea typeface="Cabin"/>
              <a:cs typeface="Cabin"/>
              <a:sym typeface="Cabin"/>
            </a:endParaRPr>
          </a:p>
        </p:txBody>
      </p:sp>
      <p:pic>
        <p:nvPicPr>
          <p:cNvPr id="296" name="Shape 296"/>
          <p:cNvPicPr preferRelativeResize="0"/>
          <p:nvPr/>
        </p:nvPicPr>
        <p:blipFill rotWithShape="1">
          <a:blip r:embed="rId3">
            <a:alphaModFix/>
          </a:blip>
          <a:srcRect t="4744" b="7184"/>
          <a:stretch/>
        </p:blipFill>
        <p:spPr>
          <a:xfrm>
            <a:off x="0" y="3964245"/>
            <a:ext cx="9144000" cy="2129051"/>
          </a:xfrm>
          <a:prstGeom prst="rect">
            <a:avLst/>
          </a:prstGeom>
          <a:noFill/>
          <a:ln>
            <a:noFill/>
          </a:ln>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89ADD3AE-12B7-4F25-82A4-3DF942D1ED74}" type="slidenum">
              <a:rPr lang="fr-FR" sz="1200" smtClean="0">
                <a:latin typeface="Gill Sans" panose="020B0604020202020204" charset="0"/>
              </a:rPr>
              <a:pPr algn="ctr"/>
              <a:t>19</a:t>
            </a:fld>
            <a:r>
              <a:rPr lang="fr-FR" sz="1200" smtClean="0">
                <a:latin typeface="Gill Sans" panose="020B0604020202020204" charset="0"/>
              </a:rPr>
              <a:t> / 26</a:t>
            </a:r>
            <a:endParaRPr lang="fr-FR" sz="1200">
              <a:latin typeface="Gill Sans" panose="020B06040202020202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p:nvPr/>
        </p:nvSpPr>
        <p:spPr>
          <a:xfrm>
            <a:off x="311150" y="958850"/>
            <a:ext cx="2616200" cy="720725"/>
          </a:xfrm>
          <a:prstGeom prst="roundRect">
            <a:avLst>
              <a:gd name="adj" fmla="val 16667"/>
            </a:avLst>
          </a:prstGeom>
          <a:solidFill>
            <a:srgbClr val="C0504D"/>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sz="1800" b="0" i="0" u="none" strike="noStrike" cap="none" dirty="0">
                <a:solidFill>
                  <a:srgbClr val="FFFFFF"/>
                </a:solidFill>
                <a:latin typeface="Gill Sans" panose="020B0604020202020204" charset="0"/>
                <a:sym typeface="Arial"/>
              </a:rPr>
              <a:t>ENGAGEMENT</a:t>
            </a:r>
          </a:p>
        </p:txBody>
      </p:sp>
      <p:sp>
        <p:nvSpPr>
          <p:cNvPr id="71" name="Shape 71"/>
          <p:cNvSpPr/>
          <p:nvPr/>
        </p:nvSpPr>
        <p:spPr>
          <a:xfrm>
            <a:off x="311150" y="1987550"/>
            <a:ext cx="2616200" cy="720725"/>
          </a:xfrm>
          <a:prstGeom prst="roundRect">
            <a:avLst>
              <a:gd name="adj" fmla="val 16667"/>
            </a:avLst>
          </a:prstGeom>
          <a:solidFill>
            <a:srgbClr val="833E90"/>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sz="1800" b="0" i="0" u="none" strike="noStrike" cap="none">
                <a:solidFill>
                  <a:srgbClr val="FFFFFF"/>
                </a:solidFill>
                <a:latin typeface="Gill Sans" panose="020B0604020202020204" charset="0"/>
                <a:sym typeface="Arial"/>
              </a:rPr>
              <a:t>RESPECT</a:t>
            </a:r>
          </a:p>
        </p:txBody>
      </p:sp>
      <p:sp>
        <p:nvSpPr>
          <p:cNvPr id="72" name="Shape 72"/>
          <p:cNvSpPr/>
          <p:nvPr/>
        </p:nvSpPr>
        <p:spPr>
          <a:xfrm>
            <a:off x="311150" y="3016250"/>
            <a:ext cx="2616200" cy="720725"/>
          </a:xfrm>
          <a:prstGeom prst="roundRect">
            <a:avLst>
              <a:gd name="adj" fmla="val 16667"/>
            </a:avLst>
          </a:prstGeom>
          <a:solidFill>
            <a:srgbClr val="1DB8D1"/>
          </a:solidFill>
          <a:ln w="9525" cap="flat" cmpd="sng">
            <a:solidFill>
              <a:srgbClr val="FFFFF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sz="1800" b="0" i="0" u="none" strike="noStrike" cap="none">
                <a:solidFill>
                  <a:srgbClr val="FFFFFF"/>
                </a:solidFill>
                <a:latin typeface="Gill Sans" panose="020B0604020202020204" charset="0"/>
                <a:sym typeface="Arial"/>
              </a:rPr>
              <a:t>COMMUNICATION POSITIVE</a:t>
            </a:r>
          </a:p>
        </p:txBody>
      </p:sp>
      <p:sp>
        <p:nvSpPr>
          <p:cNvPr id="73" name="Shape 73"/>
          <p:cNvSpPr/>
          <p:nvPr/>
        </p:nvSpPr>
        <p:spPr>
          <a:xfrm>
            <a:off x="311150" y="4044950"/>
            <a:ext cx="2616200" cy="720725"/>
          </a:xfrm>
          <a:prstGeom prst="roundRect">
            <a:avLst>
              <a:gd name="adj" fmla="val 16667"/>
            </a:avLst>
          </a:prstGeom>
          <a:solidFill>
            <a:srgbClr val="FC8A0E"/>
          </a:solidFill>
          <a:ln w="9525" cap="flat" cmpd="sng">
            <a:solidFill>
              <a:srgbClr val="FFFFFF"/>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sz="1800" b="0" i="0" u="none" strike="noStrike" cap="none" dirty="0" smtClean="0">
                <a:solidFill>
                  <a:srgbClr val="FFFFFF"/>
                </a:solidFill>
                <a:latin typeface="Gill Sans" panose="020B0604020202020204" charset="0"/>
                <a:sym typeface="Arial"/>
              </a:rPr>
              <a:t>PROFESSIONNALISME</a:t>
            </a:r>
            <a:endParaRPr lang="fr-FR" sz="1800" b="0" i="0" u="none" strike="noStrike" cap="none" dirty="0">
              <a:solidFill>
                <a:srgbClr val="FFFFFF"/>
              </a:solidFill>
              <a:latin typeface="Gill Sans" panose="020B0604020202020204" charset="0"/>
              <a:sym typeface="Arial"/>
            </a:endParaRPr>
          </a:p>
        </p:txBody>
      </p:sp>
      <p:sp>
        <p:nvSpPr>
          <p:cNvPr id="74" name="Shape 74"/>
          <p:cNvSpPr/>
          <p:nvPr/>
        </p:nvSpPr>
        <p:spPr>
          <a:xfrm>
            <a:off x="3233738" y="958850"/>
            <a:ext cx="5489575" cy="720725"/>
          </a:xfrm>
          <a:prstGeom prst="roundRect">
            <a:avLst>
              <a:gd name="adj" fmla="val 16667"/>
            </a:avLst>
          </a:prstGeom>
          <a:noFill/>
          <a:ln w="9525" cap="flat" cmpd="sng">
            <a:solidFill>
              <a:srgbClr val="C0504D"/>
            </a:solidFill>
            <a:prstDash val="solid"/>
            <a:round/>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002A6C"/>
              </a:buClr>
              <a:buSzPct val="25000"/>
              <a:buFont typeface="Arial"/>
              <a:buNone/>
            </a:pPr>
            <a:r>
              <a:rPr lang="fr-FR" sz="1800" b="0" i="0" u="none" strike="noStrike" cap="none">
                <a:solidFill>
                  <a:srgbClr val="002A6C"/>
                </a:solidFill>
                <a:latin typeface="Gill Sans" panose="020B0604020202020204" charset="0"/>
                <a:sym typeface="Arial"/>
              </a:rPr>
              <a:t>S’engager activement dans toutes les activités et discussions </a:t>
            </a:r>
          </a:p>
        </p:txBody>
      </p:sp>
      <p:sp>
        <p:nvSpPr>
          <p:cNvPr id="75" name="Shape 75"/>
          <p:cNvSpPr/>
          <p:nvPr/>
        </p:nvSpPr>
        <p:spPr>
          <a:xfrm>
            <a:off x="3248025" y="1989138"/>
            <a:ext cx="5487988" cy="720725"/>
          </a:xfrm>
          <a:prstGeom prst="roundRect">
            <a:avLst>
              <a:gd name="adj" fmla="val 16667"/>
            </a:avLst>
          </a:prstGeom>
          <a:noFill/>
          <a:ln w="9525" cap="flat" cmpd="sng">
            <a:solidFill>
              <a:srgbClr val="833E90"/>
            </a:solidFill>
            <a:prstDash val="solid"/>
            <a:round/>
            <a:headEnd type="none" w="med" len="med"/>
            <a:tailEnd type="none" w="med" len="med"/>
          </a:ln>
        </p:spPr>
        <p:txBody>
          <a:bodyPr wrap="square" lIns="91425" tIns="45700" rIns="91425" bIns="45700" anchor="ctr" anchorCtr="0">
            <a:noAutofit/>
          </a:bodyPr>
          <a:lstStyle/>
          <a:p>
            <a:pPr marL="171450" marR="0" lvl="0" indent="-171450" algn="l" rtl="0">
              <a:lnSpc>
                <a:spcPct val="100000"/>
              </a:lnSpc>
              <a:spcBef>
                <a:spcPts val="0"/>
              </a:spcBef>
              <a:spcAft>
                <a:spcPts val="0"/>
              </a:spcAft>
              <a:buClr>
                <a:srgbClr val="002A6C"/>
              </a:buClr>
              <a:buSzPct val="100000"/>
              <a:buFont typeface="Arial"/>
              <a:buChar char="-"/>
            </a:pPr>
            <a:r>
              <a:rPr lang="fr-FR" sz="1800" b="0" i="0" u="none" strike="noStrike" cap="none">
                <a:solidFill>
                  <a:srgbClr val="002A6C"/>
                </a:solidFill>
                <a:latin typeface="Gill Sans" panose="020B0604020202020204" charset="0"/>
                <a:sym typeface="Arial"/>
              </a:rPr>
              <a:t>Se respecter soi-même et respecter les autres</a:t>
            </a:r>
            <a:r>
              <a:rPr lang="fr-FR" sz="1800" b="0" i="0" u="none" strike="noStrike" cap="none" smtClean="0">
                <a:solidFill>
                  <a:srgbClr val="002A6C"/>
                </a:solidFill>
                <a:latin typeface="Gill Sans" panose="020B0604020202020204" charset="0"/>
                <a:sym typeface="Arial"/>
              </a:rPr>
              <a:t>.</a:t>
            </a:r>
            <a:endParaRPr lang="fr-FR" sz="1800" b="0" i="0" u="none" strike="noStrike" cap="none">
              <a:solidFill>
                <a:srgbClr val="002A6C"/>
              </a:solidFill>
              <a:latin typeface="Gill Sans" panose="020B0604020202020204" charset="0"/>
              <a:sym typeface="Arial"/>
            </a:endParaRPr>
          </a:p>
          <a:p>
            <a:pPr marL="171450" marR="0" lvl="0" indent="-171450" algn="l" rtl="0">
              <a:lnSpc>
                <a:spcPct val="100000"/>
              </a:lnSpc>
              <a:spcBef>
                <a:spcPts val="0"/>
              </a:spcBef>
              <a:spcAft>
                <a:spcPts val="0"/>
              </a:spcAft>
              <a:buClr>
                <a:srgbClr val="002A6C"/>
              </a:buClr>
              <a:buSzPct val="100000"/>
              <a:buFont typeface="Arial"/>
              <a:buChar char="-"/>
            </a:pPr>
            <a:r>
              <a:rPr lang="fr-FR" sz="1800" b="0" i="0" u="none" strike="noStrike" cap="none">
                <a:solidFill>
                  <a:srgbClr val="002A6C"/>
                </a:solidFill>
                <a:latin typeface="Gill Sans" panose="020B0604020202020204" charset="0"/>
                <a:sym typeface="Arial"/>
              </a:rPr>
              <a:t>Etre attentif aux feedbacks des autres</a:t>
            </a:r>
          </a:p>
        </p:txBody>
      </p:sp>
      <p:sp>
        <p:nvSpPr>
          <p:cNvPr id="76" name="Shape 76"/>
          <p:cNvSpPr/>
          <p:nvPr/>
        </p:nvSpPr>
        <p:spPr>
          <a:xfrm>
            <a:off x="3248025" y="3016250"/>
            <a:ext cx="5487988" cy="720725"/>
          </a:xfrm>
          <a:prstGeom prst="roundRect">
            <a:avLst>
              <a:gd name="adj" fmla="val 16667"/>
            </a:avLst>
          </a:prstGeom>
          <a:noFill/>
          <a:ln w="9525" cap="flat" cmpd="sng">
            <a:solidFill>
              <a:srgbClr val="1DB8D1"/>
            </a:solidFill>
            <a:prstDash val="solid"/>
            <a:round/>
            <a:headEnd type="none" w="med" len="med"/>
            <a:tailEnd type="none" w="med" len="med"/>
          </a:ln>
        </p:spPr>
        <p:txBody>
          <a:bodyPr wrap="square" lIns="91425" tIns="45700" rIns="91425" bIns="45700" anchor="ctr" anchorCtr="0">
            <a:noAutofit/>
          </a:bodyPr>
          <a:lstStyle/>
          <a:p>
            <a:pPr marL="171450" marR="0" lvl="0" indent="-171450" algn="l" rtl="0">
              <a:lnSpc>
                <a:spcPct val="100000"/>
              </a:lnSpc>
              <a:spcBef>
                <a:spcPts val="0"/>
              </a:spcBef>
              <a:spcAft>
                <a:spcPts val="0"/>
              </a:spcAft>
              <a:buClr>
                <a:srgbClr val="002A6C"/>
              </a:buClr>
              <a:buSzPct val="100000"/>
              <a:buFont typeface="Arial"/>
              <a:buChar char="-"/>
            </a:pPr>
            <a:r>
              <a:rPr lang="fr-FR" sz="1800" b="0" i="0" u="none" strike="noStrike" cap="none" smtClean="0">
                <a:solidFill>
                  <a:srgbClr val="002A6C"/>
                </a:solidFill>
                <a:latin typeface="Gill Sans" panose="020B0604020202020204" charset="0"/>
                <a:sym typeface="Arial"/>
              </a:rPr>
              <a:t>Ecouter les autres et éviter les jugements de valeurs.</a:t>
            </a:r>
          </a:p>
          <a:p>
            <a:pPr marL="171450" marR="0" lvl="0" indent="-171450" algn="l" rtl="0">
              <a:lnSpc>
                <a:spcPct val="100000"/>
              </a:lnSpc>
              <a:spcBef>
                <a:spcPts val="0"/>
              </a:spcBef>
              <a:spcAft>
                <a:spcPts val="0"/>
              </a:spcAft>
              <a:buClr>
                <a:srgbClr val="002A6C"/>
              </a:buClr>
              <a:buSzPct val="100000"/>
              <a:buFont typeface="Arial"/>
              <a:buChar char="-"/>
            </a:pPr>
            <a:r>
              <a:rPr lang="fr-FR" sz="1800" b="0" i="0" u="none" strike="noStrike" cap="none" smtClean="0">
                <a:solidFill>
                  <a:srgbClr val="002A6C"/>
                </a:solidFill>
                <a:latin typeface="Gill Sans" panose="020B0604020202020204" charset="0"/>
                <a:sym typeface="Arial"/>
              </a:rPr>
              <a:t>Participer et prendre la parole..</a:t>
            </a:r>
            <a:endParaRPr lang="fr-FR" sz="1800" b="0" i="0" u="none" strike="noStrike" cap="none">
              <a:solidFill>
                <a:srgbClr val="002A6C"/>
              </a:solidFill>
              <a:latin typeface="Gill Sans" panose="020B0604020202020204" charset="0"/>
              <a:sym typeface="Arial"/>
            </a:endParaRPr>
          </a:p>
        </p:txBody>
      </p:sp>
      <p:sp>
        <p:nvSpPr>
          <p:cNvPr id="77" name="Shape 77"/>
          <p:cNvSpPr/>
          <p:nvPr/>
        </p:nvSpPr>
        <p:spPr>
          <a:xfrm>
            <a:off x="3248025" y="4044950"/>
            <a:ext cx="5487988" cy="720725"/>
          </a:xfrm>
          <a:prstGeom prst="roundRect">
            <a:avLst>
              <a:gd name="adj" fmla="val 16667"/>
            </a:avLst>
          </a:prstGeom>
          <a:noFill/>
          <a:ln w="9525" cap="flat" cmpd="sng">
            <a:solidFill>
              <a:srgbClr val="FC8A0E"/>
            </a:solidFill>
            <a:prstDash val="solid"/>
            <a:round/>
            <a:headEnd type="none" w="med" len="med"/>
            <a:tailEnd type="none" w="med" len="med"/>
          </a:ln>
        </p:spPr>
        <p:txBody>
          <a:bodyPr wrap="square" lIns="91425" tIns="45700" rIns="91425" bIns="45700" anchor="ctr" anchorCtr="0">
            <a:noAutofit/>
          </a:bodyPr>
          <a:lstStyle/>
          <a:p>
            <a:pPr marL="171450" marR="0" lvl="0" indent="-171450" algn="l" rtl="0">
              <a:lnSpc>
                <a:spcPct val="100000"/>
              </a:lnSpc>
              <a:spcBef>
                <a:spcPts val="0"/>
              </a:spcBef>
              <a:spcAft>
                <a:spcPts val="0"/>
              </a:spcAft>
              <a:buClr>
                <a:srgbClr val="002A6C"/>
              </a:buClr>
              <a:buSzPct val="100000"/>
              <a:buFont typeface="Arial"/>
              <a:buChar char="-"/>
            </a:pPr>
            <a:r>
              <a:rPr lang="fr-FR" sz="1800" b="0" i="0" u="none" strike="noStrike" cap="none" dirty="0">
                <a:solidFill>
                  <a:srgbClr val="002A6C"/>
                </a:solidFill>
                <a:latin typeface="Gill Sans" panose="020B0604020202020204" charset="0"/>
                <a:sym typeface="Arial"/>
              </a:rPr>
              <a:t>Se comporter comme si vous étiez au </a:t>
            </a:r>
            <a:r>
              <a:rPr lang="fr-FR" sz="1800" b="0" i="0" u="none" strike="noStrike" cap="none">
                <a:solidFill>
                  <a:srgbClr val="002A6C"/>
                </a:solidFill>
                <a:latin typeface="Gill Sans" panose="020B0604020202020204" charset="0"/>
                <a:sym typeface="Arial"/>
              </a:rPr>
              <a:t>travail</a:t>
            </a:r>
            <a:r>
              <a:rPr lang="fr-FR" sz="1800" b="0" i="0" u="none" strike="noStrike" cap="none" smtClean="0">
                <a:solidFill>
                  <a:srgbClr val="002A6C"/>
                </a:solidFill>
                <a:latin typeface="Gill Sans" panose="020B0604020202020204" charset="0"/>
                <a:sym typeface="Arial"/>
              </a:rPr>
              <a:t>.</a:t>
            </a:r>
            <a:endParaRPr lang="fr-FR" sz="1800" b="0" i="0" u="none" strike="noStrike" cap="none" dirty="0">
              <a:solidFill>
                <a:srgbClr val="002A6C"/>
              </a:solidFill>
              <a:latin typeface="Gill Sans" panose="020B0604020202020204" charset="0"/>
              <a:sym typeface="Arial"/>
            </a:endParaRPr>
          </a:p>
          <a:p>
            <a:pPr marL="171450" marR="0" lvl="0" indent="-171450" algn="l" rtl="0">
              <a:lnSpc>
                <a:spcPct val="100000"/>
              </a:lnSpc>
              <a:spcBef>
                <a:spcPts val="0"/>
              </a:spcBef>
              <a:spcAft>
                <a:spcPts val="0"/>
              </a:spcAft>
              <a:buClr>
                <a:srgbClr val="002A6C"/>
              </a:buClr>
              <a:buSzPct val="100000"/>
              <a:buFont typeface="Arial"/>
              <a:buChar char="-"/>
            </a:pPr>
            <a:r>
              <a:rPr lang="fr-FR" sz="1800" b="0" i="0" u="none" strike="noStrike" cap="none" dirty="0">
                <a:solidFill>
                  <a:srgbClr val="002A6C"/>
                </a:solidFill>
                <a:latin typeface="Gill Sans" panose="020B0604020202020204" charset="0"/>
                <a:sym typeface="Arial"/>
              </a:rPr>
              <a:t>Etre à l’heure et éteindre votre téléphone portable.</a:t>
            </a:r>
          </a:p>
        </p:txBody>
      </p:sp>
      <p:sp>
        <p:nvSpPr>
          <p:cNvPr id="78" name="Shape 78"/>
          <p:cNvSpPr txBox="1"/>
          <p:nvPr/>
        </p:nvSpPr>
        <p:spPr>
          <a:xfrm>
            <a:off x="304800" y="266513"/>
            <a:ext cx="8534400" cy="692337"/>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C2113A"/>
              </a:buClr>
              <a:buSzPct val="25000"/>
              <a:buFont typeface="Arial"/>
              <a:buNone/>
            </a:pPr>
            <a:r>
              <a:rPr lang="fr-FR" sz="1800" b="1" i="0" u="none" strike="noStrike" cap="none" dirty="0" smtClean="0">
                <a:solidFill>
                  <a:srgbClr val="C2113A"/>
                </a:solidFill>
                <a:latin typeface="Gill Sans" panose="020B0604020202020204" charset="0"/>
                <a:sym typeface="Arial"/>
              </a:rPr>
              <a:t>RÈGLES DE FONCTIONNEMENT PENDANT LA FORMATION</a:t>
            </a:r>
            <a:endParaRPr lang="fr-FR" sz="1800" b="1" i="0" u="none" strike="noStrike" cap="none" dirty="0">
              <a:solidFill>
                <a:srgbClr val="C2113A"/>
              </a:solidFill>
              <a:latin typeface="Gill Sans" panose="020B0604020202020204" charset="0"/>
              <a:sym typeface="Arial"/>
            </a:endParaRPr>
          </a:p>
        </p:txBody>
      </p:sp>
      <p:sp>
        <p:nvSpPr>
          <p:cNvPr id="79" name="Shape 79"/>
          <p:cNvSpPr/>
          <p:nvPr/>
        </p:nvSpPr>
        <p:spPr>
          <a:xfrm>
            <a:off x="323850" y="5100638"/>
            <a:ext cx="2616200" cy="719137"/>
          </a:xfrm>
          <a:prstGeom prst="roundRect">
            <a:avLst>
              <a:gd name="adj" fmla="val 16667"/>
            </a:avLst>
          </a:prstGeom>
          <a:solidFill>
            <a:srgbClr val="C0504D"/>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sz="1800" b="0" i="0" u="none" strike="noStrike" cap="none">
                <a:solidFill>
                  <a:srgbClr val="FFFFFF"/>
                </a:solidFill>
                <a:latin typeface="Gill Sans" panose="020B0604020202020204" charset="0"/>
                <a:sym typeface="Arial"/>
              </a:rPr>
              <a:t>APPRENTISSAGE</a:t>
            </a:r>
          </a:p>
        </p:txBody>
      </p:sp>
      <p:sp>
        <p:nvSpPr>
          <p:cNvPr id="80" name="Shape 80"/>
          <p:cNvSpPr/>
          <p:nvPr/>
        </p:nvSpPr>
        <p:spPr>
          <a:xfrm>
            <a:off x="3246438" y="5100638"/>
            <a:ext cx="5489575" cy="719137"/>
          </a:xfrm>
          <a:prstGeom prst="roundRect">
            <a:avLst>
              <a:gd name="adj" fmla="val 16667"/>
            </a:avLst>
          </a:prstGeom>
          <a:noFill/>
          <a:ln w="9525" cap="flat" cmpd="sng">
            <a:solidFill>
              <a:srgbClr val="C0504D"/>
            </a:solidFill>
            <a:prstDash val="solid"/>
            <a:round/>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002A6C"/>
              </a:buClr>
              <a:buSzPct val="25000"/>
              <a:buFont typeface="Arial"/>
              <a:buNone/>
            </a:pPr>
            <a:r>
              <a:rPr lang="fr-FR" sz="1800" b="0" i="0" u="none" strike="noStrike" cap="none">
                <a:solidFill>
                  <a:srgbClr val="002A6C"/>
                </a:solidFill>
                <a:latin typeface="Gill Sans" panose="020B0604020202020204" charset="0"/>
                <a:sym typeface="Arial"/>
              </a:rPr>
              <a:t>Apprendre et poser des questions pour clarifier votre compréhension. </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26AEA7F8-E9FA-4212-8C50-FE5268238976}" type="slidenum">
              <a:rPr lang="fr-FR" sz="1200" smtClean="0">
                <a:latin typeface="Gill Sans" panose="020B0604020202020204" charset="0"/>
              </a:rPr>
              <a:pPr algn="ctr"/>
              <a:t>2</a:t>
            </a:fld>
            <a:r>
              <a:rPr lang="fr-FR" sz="1200" smtClean="0">
                <a:latin typeface="Gill Sans" panose="020B0604020202020204" charset="0"/>
              </a:rPr>
              <a:t> / 26</a:t>
            </a:r>
            <a:endParaRPr lang="fr-FR" sz="1200">
              <a:latin typeface="Gill Sans" panose="020B06040202020202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p:nvPr/>
        </p:nvSpPr>
        <p:spPr>
          <a:xfrm>
            <a:off x="304225" y="958849"/>
            <a:ext cx="8534400" cy="4673600"/>
          </a:xfrm>
          <a:prstGeom prst="rect">
            <a:avLst/>
          </a:prstGeom>
          <a:solidFill>
            <a:srgbClr val="FFFFFF"/>
          </a:solidFill>
          <a:ln>
            <a:noFill/>
          </a:ln>
        </p:spPr>
        <p:txBody>
          <a:bodyPr wrap="square" lIns="0" tIns="0" rIns="0" bIns="0" anchor="t" anchorCtr="0">
            <a:noAutofit/>
          </a:bodyPr>
          <a:lstStyle/>
          <a:p>
            <a:pPr marL="0" marR="0" lvl="0" indent="0" algn="just" rtl="0">
              <a:lnSpc>
                <a:spcPts val="2000"/>
              </a:lnSpc>
              <a:spcBef>
                <a:spcPts val="1200"/>
              </a:spcBef>
              <a:spcAft>
                <a:spcPts val="1200"/>
              </a:spcAft>
              <a:buSzPct val="25000"/>
              <a:buNone/>
            </a:pPr>
            <a:r>
              <a:rPr lang="fr-FR" sz="2000" dirty="0">
                <a:solidFill>
                  <a:srgbClr val="17375E"/>
                </a:solidFill>
                <a:latin typeface="Gill Sans" panose="020B0604020202020204" charset="0"/>
                <a:ea typeface="Cabin"/>
                <a:cs typeface="Cabin"/>
                <a:sym typeface="Cabin"/>
              </a:rPr>
              <a:t>Une fois que vous avez fini, </a:t>
            </a:r>
            <a:r>
              <a:rPr lang="fr-FR" sz="2000" dirty="0" smtClean="0">
                <a:solidFill>
                  <a:srgbClr val="17375E"/>
                </a:solidFill>
                <a:latin typeface="Gill Sans" panose="020B0604020202020204" charset="0"/>
                <a:ea typeface="Cabin"/>
                <a:cs typeface="Cabin"/>
                <a:sym typeface="Cabin"/>
              </a:rPr>
              <a:t>comparez </a:t>
            </a:r>
            <a:r>
              <a:rPr lang="fr-FR" sz="2000" dirty="0">
                <a:solidFill>
                  <a:srgbClr val="17375E"/>
                </a:solidFill>
                <a:latin typeface="Gill Sans" panose="020B0604020202020204" charset="0"/>
                <a:ea typeface="Cabin"/>
                <a:cs typeface="Cabin"/>
                <a:sym typeface="Cabin"/>
              </a:rPr>
              <a:t>la forme originale avec le dessin, et </a:t>
            </a:r>
            <a:r>
              <a:rPr lang="fr-FR" sz="2000" dirty="0" smtClean="0">
                <a:solidFill>
                  <a:srgbClr val="17375E"/>
                </a:solidFill>
                <a:latin typeface="Gill Sans" panose="020B0604020202020204" charset="0"/>
                <a:ea typeface="Cabin"/>
                <a:cs typeface="Cabin"/>
                <a:sym typeface="Cabin"/>
              </a:rPr>
              <a:t>répondez aux </a:t>
            </a:r>
            <a:r>
              <a:rPr lang="fr-FR" sz="2000" smtClean="0">
                <a:solidFill>
                  <a:srgbClr val="17375E"/>
                </a:solidFill>
                <a:latin typeface="Gill Sans" panose="020B0604020202020204" charset="0"/>
                <a:ea typeface="Cabin"/>
                <a:cs typeface="Cabin"/>
                <a:sym typeface="Cabin"/>
              </a:rPr>
              <a:t>questions suivantes :</a:t>
            </a:r>
            <a:endParaRPr lang="fr-FR" sz="2000" dirty="0">
              <a:solidFill>
                <a:srgbClr val="17375E"/>
              </a:solidFill>
              <a:latin typeface="Gill Sans" panose="020B0604020202020204" charset="0"/>
              <a:ea typeface="Cabin"/>
              <a:cs typeface="Cabin"/>
              <a:sym typeface="Cabin"/>
            </a:endParaRPr>
          </a:p>
          <a:p>
            <a:pPr marL="0" marR="0" lvl="0" indent="0" algn="just" rtl="0">
              <a:lnSpc>
                <a:spcPts val="2000"/>
              </a:lnSpc>
              <a:spcBef>
                <a:spcPts val="1200"/>
              </a:spcBef>
              <a:spcAft>
                <a:spcPts val="1200"/>
              </a:spcAft>
              <a:buSzPct val="25000"/>
              <a:buNone/>
            </a:pPr>
            <a:r>
              <a:rPr lang="fr-FR" sz="2000" dirty="0" smtClean="0">
                <a:solidFill>
                  <a:srgbClr val="17375E"/>
                </a:solidFill>
                <a:latin typeface="Gill Sans" panose="020B0604020202020204" charset="0"/>
                <a:ea typeface="Cabin"/>
                <a:cs typeface="Cabin"/>
                <a:sym typeface="Cabin"/>
              </a:rPr>
              <a:t>• Comment </a:t>
            </a:r>
            <a:r>
              <a:rPr lang="fr-FR" sz="2000" dirty="0">
                <a:solidFill>
                  <a:srgbClr val="17375E"/>
                </a:solidFill>
                <a:latin typeface="Gill Sans" panose="020B0604020202020204" charset="0"/>
                <a:ea typeface="Cabin"/>
                <a:cs typeface="Cabin"/>
                <a:sym typeface="Cabin"/>
              </a:rPr>
              <a:t>la première personne </a:t>
            </a:r>
            <a:r>
              <a:rPr lang="fr-FR" sz="2000" dirty="0" smtClean="0">
                <a:solidFill>
                  <a:srgbClr val="17375E"/>
                </a:solidFill>
                <a:latin typeface="Gill Sans" panose="020B0604020202020204" charset="0"/>
                <a:ea typeface="Cabin"/>
                <a:cs typeface="Cabin"/>
                <a:sym typeface="Cabin"/>
              </a:rPr>
              <a:t>a-t-elle </a:t>
            </a:r>
            <a:r>
              <a:rPr lang="fr-FR" sz="2000" dirty="0">
                <a:solidFill>
                  <a:srgbClr val="17375E"/>
                </a:solidFill>
                <a:latin typeface="Gill Sans" panose="020B0604020202020204" charset="0"/>
                <a:ea typeface="Cabin"/>
                <a:cs typeface="Cabin"/>
                <a:sym typeface="Cabin"/>
              </a:rPr>
              <a:t>décrit la forme ?</a:t>
            </a:r>
          </a:p>
          <a:p>
            <a:pPr marL="0" marR="0" lvl="0" indent="0" algn="just" rtl="0">
              <a:lnSpc>
                <a:spcPts val="2000"/>
              </a:lnSpc>
              <a:spcBef>
                <a:spcPts val="1200"/>
              </a:spcBef>
              <a:spcAft>
                <a:spcPts val="1200"/>
              </a:spcAft>
              <a:buSzPct val="25000"/>
              <a:buNone/>
            </a:pPr>
            <a:r>
              <a:rPr lang="fr-FR" sz="2000" dirty="0" smtClean="0">
                <a:solidFill>
                  <a:srgbClr val="17375E"/>
                </a:solidFill>
                <a:latin typeface="Gill Sans" panose="020B0604020202020204" charset="0"/>
                <a:ea typeface="Cabin"/>
                <a:cs typeface="Cabin"/>
                <a:sym typeface="Cabin"/>
              </a:rPr>
              <a:t>• Comment </a:t>
            </a:r>
            <a:r>
              <a:rPr lang="fr-FR" sz="2000" dirty="0">
                <a:solidFill>
                  <a:srgbClr val="17375E"/>
                </a:solidFill>
                <a:latin typeface="Gill Sans" panose="020B0604020202020204" charset="0"/>
                <a:ea typeface="Cabin"/>
                <a:cs typeface="Cabin"/>
                <a:sym typeface="Cabin"/>
              </a:rPr>
              <a:t>la deuxième personne </a:t>
            </a:r>
            <a:r>
              <a:rPr lang="fr-FR" sz="2000" dirty="0" smtClean="0">
                <a:solidFill>
                  <a:srgbClr val="17375E"/>
                </a:solidFill>
                <a:latin typeface="Gill Sans" panose="020B0604020202020204" charset="0"/>
                <a:ea typeface="Cabin"/>
                <a:cs typeface="Cabin"/>
                <a:sym typeface="Cabin"/>
              </a:rPr>
              <a:t>a-t-elle </a:t>
            </a:r>
            <a:r>
              <a:rPr lang="fr-FR" sz="2000" dirty="0">
                <a:solidFill>
                  <a:srgbClr val="17375E"/>
                </a:solidFill>
                <a:latin typeface="Gill Sans" panose="020B0604020202020204" charset="0"/>
                <a:ea typeface="Cabin"/>
                <a:cs typeface="Cabin"/>
                <a:sym typeface="Cabin"/>
              </a:rPr>
              <a:t>interprété les instructions ?</a:t>
            </a:r>
          </a:p>
          <a:p>
            <a:pPr marL="0" marR="0" lvl="0" indent="0" algn="just" rtl="0">
              <a:lnSpc>
                <a:spcPts val="2000"/>
              </a:lnSpc>
              <a:spcBef>
                <a:spcPts val="1200"/>
              </a:spcBef>
              <a:spcAft>
                <a:spcPts val="1200"/>
              </a:spcAft>
              <a:buSzPct val="25000"/>
              <a:buNone/>
            </a:pPr>
            <a:r>
              <a:rPr lang="fr-FR" sz="2000" dirty="0" smtClean="0">
                <a:solidFill>
                  <a:srgbClr val="17375E"/>
                </a:solidFill>
                <a:latin typeface="Gill Sans" panose="020B0604020202020204" charset="0"/>
                <a:ea typeface="Cabin"/>
                <a:cs typeface="Cabin"/>
                <a:sym typeface="Cabin"/>
              </a:rPr>
              <a:t>• Y </a:t>
            </a:r>
            <a:r>
              <a:rPr lang="fr-FR" sz="2000" dirty="0" err="1" smtClean="0">
                <a:solidFill>
                  <a:srgbClr val="17375E"/>
                </a:solidFill>
                <a:latin typeface="Gill Sans" panose="020B0604020202020204" charset="0"/>
                <a:ea typeface="Cabin"/>
                <a:cs typeface="Cabin"/>
                <a:sym typeface="Cabin"/>
              </a:rPr>
              <a:t>a-t-il</a:t>
            </a:r>
            <a:r>
              <a:rPr lang="fr-FR" sz="2000" dirty="0" smtClean="0">
                <a:solidFill>
                  <a:srgbClr val="17375E"/>
                </a:solidFill>
                <a:latin typeface="Gill Sans" panose="020B0604020202020204" charset="0"/>
                <a:ea typeface="Cabin"/>
                <a:cs typeface="Cabin"/>
                <a:sym typeface="Cabin"/>
              </a:rPr>
              <a:t> </a:t>
            </a:r>
            <a:r>
              <a:rPr lang="fr-FR" sz="2000" dirty="0">
                <a:solidFill>
                  <a:srgbClr val="17375E"/>
                </a:solidFill>
                <a:latin typeface="Gill Sans" panose="020B0604020202020204" charset="0"/>
                <a:ea typeface="Cabin"/>
                <a:cs typeface="Cabin"/>
                <a:sym typeface="Cabin"/>
              </a:rPr>
              <a:t>eu des problèmes entre les deux parties ; envoi et réception </a:t>
            </a:r>
            <a:r>
              <a:rPr lang="fr-FR" sz="2000" dirty="0" smtClean="0">
                <a:solidFill>
                  <a:srgbClr val="17375E"/>
                </a:solidFill>
                <a:latin typeface="Gill Sans" panose="020B0604020202020204" charset="0"/>
                <a:ea typeface="Cabin"/>
                <a:cs typeface="Cabin"/>
                <a:sym typeface="Cabin"/>
              </a:rPr>
              <a:t>du </a:t>
            </a:r>
            <a:r>
              <a:rPr lang="fr-FR" sz="2000" dirty="0">
                <a:solidFill>
                  <a:srgbClr val="17375E"/>
                </a:solidFill>
                <a:latin typeface="Gill Sans" panose="020B0604020202020204" charset="0"/>
                <a:ea typeface="Cabin"/>
                <a:cs typeface="Cabin"/>
                <a:sym typeface="Cabin"/>
              </a:rPr>
              <a:t>processus de communication ?</a:t>
            </a:r>
          </a:p>
          <a:p>
            <a:pPr marL="0" marR="0" lvl="0" indent="0" algn="just" rtl="0">
              <a:lnSpc>
                <a:spcPts val="2000"/>
              </a:lnSpc>
              <a:spcBef>
                <a:spcPts val="1200"/>
              </a:spcBef>
              <a:spcAft>
                <a:spcPts val="1200"/>
              </a:spcAft>
              <a:buSzPct val="25000"/>
              <a:buNone/>
            </a:pPr>
            <a:r>
              <a:rPr lang="fr-FR" sz="2000" dirty="0" smtClean="0">
                <a:solidFill>
                  <a:srgbClr val="17375E"/>
                </a:solidFill>
                <a:latin typeface="Gill Sans" panose="020B0604020202020204" charset="0"/>
                <a:ea typeface="Cabin"/>
                <a:cs typeface="Cabin"/>
                <a:sym typeface="Cabin"/>
              </a:rPr>
              <a:t>• Comment </a:t>
            </a:r>
            <a:r>
              <a:rPr lang="fr-FR" sz="2000" dirty="0">
                <a:solidFill>
                  <a:srgbClr val="17375E"/>
                </a:solidFill>
                <a:latin typeface="Gill Sans" panose="020B0604020202020204" charset="0"/>
                <a:ea typeface="Cabin"/>
                <a:cs typeface="Cabin"/>
                <a:sym typeface="Cabin"/>
              </a:rPr>
              <a:t>deux personnes </a:t>
            </a:r>
            <a:r>
              <a:rPr lang="fr-FR" sz="2000" dirty="0" smtClean="0">
                <a:solidFill>
                  <a:srgbClr val="17375E"/>
                </a:solidFill>
                <a:latin typeface="Gill Sans" panose="020B0604020202020204" charset="0"/>
                <a:ea typeface="Cabin"/>
                <a:cs typeface="Cabin"/>
                <a:sym typeface="Cabin"/>
              </a:rPr>
              <a:t>peuvent-elles </a:t>
            </a:r>
            <a:r>
              <a:rPr lang="fr-FR" sz="2000" dirty="0">
                <a:solidFill>
                  <a:srgbClr val="17375E"/>
                </a:solidFill>
                <a:latin typeface="Gill Sans" panose="020B0604020202020204" charset="0"/>
                <a:ea typeface="Cabin"/>
                <a:cs typeface="Cabin"/>
                <a:sym typeface="Cabin"/>
              </a:rPr>
              <a:t>interpréter différemment les </a:t>
            </a:r>
            <a:r>
              <a:rPr lang="fr-FR" sz="2000" dirty="0" smtClean="0">
                <a:solidFill>
                  <a:srgbClr val="17375E"/>
                </a:solidFill>
                <a:latin typeface="Gill Sans" panose="020B0604020202020204" charset="0"/>
                <a:ea typeface="Cabin"/>
                <a:cs typeface="Cabin"/>
                <a:sym typeface="Cabin"/>
              </a:rPr>
              <a:t>détails ?</a:t>
            </a:r>
          </a:p>
          <a:p>
            <a:pPr lvl="0" algn="just">
              <a:lnSpc>
                <a:spcPts val="2000"/>
              </a:lnSpc>
              <a:spcBef>
                <a:spcPts val="1200"/>
              </a:spcBef>
              <a:spcAft>
                <a:spcPts val="1200"/>
              </a:spcAft>
              <a:buSzPct val="25000"/>
            </a:pPr>
            <a:r>
              <a:rPr lang="fr-FR" sz="2000" dirty="0" smtClean="0">
                <a:solidFill>
                  <a:srgbClr val="17375E"/>
                </a:solidFill>
                <a:latin typeface="Gill Sans" panose="020B0604020202020204" charset="0"/>
                <a:ea typeface="Cabin"/>
                <a:cs typeface="Cabin"/>
                <a:sym typeface="Cabin"/>
              </a:rPr>
              <a:t>• Qu'aurait </a:t>
            </a:r>
            <a:r>
              <a:rPr lang="fr-FR" sz="2000" dirty="0">
                <a:solidFill>
                  <a:srgbClr val="17375E"/>
                </a:solidFill>
                <a:latin typeface="Gill Sans" panose="020B0604020202020204" charset="0"/>
                <a:ea typeface="Cabin"/>
                <a:cs typeface="Cabin"/>
                <a:sym typeface="Cabin"/>
              </a:rPr>
              <a:t>pu faire différemment votre partenaire pour vous aider ?</a:t>
            </a:r>
          </a:p>
          <a:p>
            <a:pPr marL="0" marR="0" lvl="0" indent="0" algn="just" rtl="0">
              <a:lnSpc>
                <a:spcPts val="2000"/>
              </a:lnSpc>
              <a:spcBef>
                <a:spcPts val="1200"/>
              </a:spcBef>
              <a:spcAft>
                <a:spcPts val="1200"/>
              </a:spcAft>
              <a:buNone/>
            </a:pPr>
            <a:endParaRPr sz="2000" dirty="0">
              <a:solidFill>
                <a:srgbClr val="17375E"/>
              </a:solidFill>
              <a:latin typeface="Gill Sans" panose="020B0604020202020204" charset="0"/>
              <a:ea typeface="Cabin"/>
              <a:cs typeface="Cabin"/>
              <a:sym typeface="Cabin"/>
            </a:endParaRPr>
          </a:p>
        </p:txBody>
      </p:sp>
      <p:sp>
        <p:nvSpPr>
          <p:cNvPr id="303" name="Shape 303"/>
          <p:cNvSpPr txBox="1">
            <a:spLocks noGrp="1"/>
          </p:cNvSpPr>
          <p:nvPr>
            <p:ph type="title"/>
          </p:nvPr>
        </p:nvSpPr>
        <p:spPr>
          <a:xfrm>
            <a:off x="304800" y="266513"/>
            <a:ext cx="8534400" cy="692337"/>
          </a:xfrm>
          <a:prstGeom prst="rect">
            <a:avLst/>
          </a:prstGeom>
          <a:noFill/>
          <a:ln>
            <a:noFill/>
          </a:ln>
        </p:spPr>
        <p:txBody>
          <a:bodyPr wrap="square" lIns="0" tIns="0" rIns="0" bIns="0" anchor="t" anchorCtr="0">
            <a:noAutofit/>
          </a:bodyPr>
          <a:lstStyle/>
          <a:p>
            <a:pPr algn="l">
              <a:buClr>
                <a:srgbClr val="C2113A"/>
              </a:buClr>
              <a:buSzPct val="25000"/>
            </a:pPr>
            <a:r>
              <a:rPr lang="fr-FR" sz="1800" b="1">
                <a:solidFill>
                  <a:srgbClr val="C2113A"/>
                </a:solidFill>
                <a:latin typeface="Gill Sans" panose="020B0604020202020204" charset="0"/>
                <a:sym typeface="Cabin"/>
              </a:rPr>
              <a:t>EXERCICE : COMMUNICATION ORALE ET ÉCOUTE ACTIVE</a:t>
            </a:r>
          </a:p>
        </p:txBody>
      </p:sp>
      <p:pic>
        <p:nvPicPr>
          <p:cNvPr id="304" name="Shape 304"/>
          <p:cNvPicPr preferRelativeResize="0"/>
          <p:nvPr/>
        </p:nvPicPr>
        <p:blipFill rotWithShape="1">
          <a:blip r:embed="rId3">
            <a:alphaModFix/>
          </a:blip>
          <a:srcRect t="4744" b="7184"/>
          <a:stretch/>
        </p:blipFill>
        <p:spPr>
          <a:xfrm>
            <a:off x="0" y="4728949"/>
            <a:ext cx="9144000" cy="2129051"/>
          </a:xfrm>
          <a:prstGeom prst="rect">
            <a:avLst/>
          </a:prstGeom>
          <a:noFill/>
          <a:ln>
            <a:noFill/>
          </a:ln>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0D63B724-9B17-4EF4-B465-957F65D931D1}" type="slidenum">
              <a:rPr lang="fr-FR" sz="1200" smtClean="0">
                <a:latin typeface="Gill Sans" panose="020B0604020202020204" charset="0"/>
              </a:rPr>
              <a:pPr algn="ctr"/>
              <a:t>20</a:t>
            </a:fld>
            <a:r>
              <a:rPr lang="fr-FR" sz="1200" smtClean="0">
                <a:latin typeface="Gill Sans" panose="020B0604020202020204" charset="0"/>
              </a:rPr>
              <a:t> / 26</a:t>
            </a:r>
            <a:endParaRPr lang="fr-FR" sz="1200">
              <a:latin typeface="Gill Sans" panose="020B060402020202020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graphicFrame>
        <p:nvGraphicFramePr>
          <p:cNvPr id="3" name="Objet 2" hidden="1"/>
          <p:cNvGraphicFramePr>
            <a:graphicFrameLocks noChangeAspect="1"/>
          </p:cNvGraphicFramePr>
          <p:nvPr>
            <p:custDataLst>
              <p:tags r:id="rId2"/>
            </p:custDataLst>
            <p:extLst>
              <p:ext uri="{D42A27DB-BD31-4B8C-83A1-F6EECF244321}">
                <p14:modId xmlns:p14="http://schemas.microsoft.com/office/powerpoint/2010/main" val="23608014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Diapositive think-cell" r:id="rId5" imgW="425" imgH="426" progId="TCLayout.ActiveDocument.1">
                  <p:embed/>
                </p:oleObj>
              </mc:Choice>
              <mc:Fallback>
                <p:oleObj name="Diapositive think-cell" r:id="rId5" imgW="425" imgH="42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13" name="Shape 313"/>
          <p:cNvSpPr/>
          <p:nvPr/>
        </p:nvSpPr>
        <p:spPr>
          <a:xfrm>
            <a:off x="304224" y="958849"/>
            <a:ext cx="8534400" cy="4673600"/>
          </a:xfrm>
          <a:prstGeom prst="rect">
            <a:avLst/>
          </a:prstGeom>
          <a:solidFill>
            <a:srgbClr val="FFFFFF"/>
          </a:solidFill>
          <a:ln>
            <a:noFill/>
          </a:ln>
        </p:spPr>
        <p:txBody>
          <a:bodyPr wrap="square" lIns="0" tIns="0" rIns="0" bIns="0" anchor="t" anchorCtr="0">
            <a:noAutofit/>
          </a:bodyPr>
          <a:lstStyle/>
          <a:p>
            <a:pPr marL="342900" marR="0" lvl="0" indent="-342900" algn="just" rtl="0">
              <a:lnSpc>
                <a:spcPts val="2000"/>
              </a:lnSpc>
              <a:spcBef>
                <a:spcPts val="1200"/>
              </a:spcBef>
              <a:spcAft>
                <a:spcPts val="1200"/>
              </a:spcAft>
              <a:buClr>
                <a:srgbClr val="002060"/>
              </a:buClr>
              <a:buSzPct val="100000"/>
              <a:buFont typeface="Arial"/>
              <a:buChar char="•"/>
            </a:pPr>
            <a:r>
              <a:rPr lang="fr-FR" sz="2000" b="1" dirty="0">
                <a:solidFill>
                  <a:srgbClr val="17375E"/>
                </a:solidFill>
                <a:latin typeface="Gill Sans" panose="020B0604020202020204" charset="0"/>
                <a:ea typeface="Cabin"/>
                <a:cs typeface="Cabin"/>
                <a:sym typeface="Cabin"/>
              </a:rPr>
              <a:t>L'orateur </a:t>
            </a:r>
            <a:r>
              <a:rPr lang="fr-FR" sz="2000" b="1" dirty="0" err="1">
                <a:solidFill>
                  <a:srgbClr val="17375E"/>
                </a:solidFill>
                <a:latin typeface="Gill Sans" panose="020B0604020202020204" charset="0"/>
                <a:ea typeface="Cabin"/>
                <a:cs typeface="Cabin"/>
                <a:sym typeface="Cabin"/>
              </a:rPr>
              <a:t>a-t-il</a:t>
            </a:r>
            <a:r>
              <a:rPr lang="fr-FR" sz="2000" b="1" dirty="0">
                <a:solidFill>
                  <a:srgbClr val="17375E"/>
                </a:solidFill>
                <a:latin typeface="Gill Sans" panose="020B0604020202020204" charset="0"/>
                <a:ea typeface="Cabin"/>
                <a:cs typeface="Cabin"/>
                <a:sym typeface="Cabin"/>
              </a:rPr>
              <a:t> fait ce qui suit : </a:t>
            </a:r>
            <a:r>
              <a:rPr lang="fr-FR" sz="2000" dirty="0">
                <a:solidFill>
                  <a:srgbClr val="17375E"/>
                </a:solidFill>
                <a:latin typeface="Gill Sans" panose="020B0604020202020204" charset="0"/>
                <a:ea typeface="Cabin"/>
                <a:cs typeface="Cabin"/>
                <a:sym typeface="Cabin"/>
              </a:rPr>
              <a:t>Fournir des instructions claires, confirmer la compréhension et répondre aux </a:t>
            </a:r>
            <a:r>
              <a:rPr lang="fr-FR" sz="2000" dirty="0" smtClean="0">
                <a:solidFill>
                  <a:srgbClr val="17375E"/>
                </a:solidFill>
                <a:latin typeface="Gill Sans" panose="020B0604020202020204" charset="0"/>
                <a:ea typeface="Cabin"/>
                <a:cs typeface="Cabin"/>
                <a:sym typeface="Cabin"/>
              </a:rPr>
              <a:t>questions ?</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b="1" dirty="0">
                <a:solidFill>
                  <a:srgbClr val="17375E"/>
                </a:solidFill>
                <a:latin typeface="Gill Sans" panose="020B0604020202020204" charset="0"/>
                <a:ea typeface="Cabin"/>
                <a:cs typeface="Cabin"/>
                <a:sym typeface="Cabin"/>
              </a:rPr>
              <a:t>L'auditeur </a:t>
            </a:r>
            <a:r>
              <a:rPr lang="fr-FR" sz="2000" b="1" dirty="0" err="1">
                <a:solidFill>
                  <a:srgbClr val="17375E"/>
                </a:solidFill>
                <a:latin typeface="Gill Sans" panose="020B0604020202020204" charset="0"/>
                <a:ea typeface="Cabin"/>
                <a:cs typeface="Cabin"/>
                <a:sym typeface="Cabin"/>
              </a:rPr>
              <a:t>a-t-il</a:t>
            </a:r>
            <a:r>
              <a:rPr lang="fr-FR" sz="2000" b="1" dirty="0">
                <a:solidFill>
                  <a:srgbClr val="17375E"/>
                </a:solidFill>
                <a:latin typeface="Gill Sans" panose="020B0604020202020204" charset="0"/>
                <a:ea typeface="Cabin"/>
                <a:cs typeface="Cabin"/>
                <a:sym typeface="Cabin"/>
              </a:rPr>
              <a:t> fait ce qui suit :</a:t>
            </a:r>
            <a:r>
              <a:rPr lang="fr-FR" sz="2000" dirty="0">
                <a:solidFill>
                  <a:srgbClr val="17375E"/>
                </a:solidFill>
                <a:latin typeface="Gill Sans" panose="020B0604020202020204" charset="0"/>
                <a:ea typeface="Cabin"/>
                <a:cs typeface="Cabin"/>
                <a:sym typeface="Cabin"/>
              </a:rPr>
              <a:t> </a:t>
            </a:r>
            <a:r>
              <a:rPr lang="fr-FR" sz="2000" dirty="0" smtClean="0">
                <a:solidFill>
                  <a:srgbClr val="17375E"/>
                </a:solidFill>
                <a:latin typeface="Gill Sans" panose="020B0604020202020204" charset="0"/>
                <a:ea typeface="Cabin"/>
                <a:cs typeface="Cabin"/>
                <a:sym typeface="Cabin"/>
              </a:rPr>
              <a:t>Focaliser, </a:t>
            </a:r>
            <a:r>
              <a:rPr lang="fr-FR" sz="2000" dirty="0">
                <a:solidFill>
                  <a:srgbClr val="17375E"/>
                </a:solidFill>
                <a:latin typeface="Gill Sans" panose="020B0604020202020204" charset="0"/>
                <a:ea typeface="Cabin"/>
                <a:cs typeface="Cabin"/>
                <a:sym typeface="Cabin"/>
              </a:rPr>
              <a:t>clarifier, reformuler, poser des questions </a:t>
            </a:r>
            <a:r>
              <a:rPr lang="fr-FR" sz="2000" dirty="0" smtClean="0">
                <a:solidFill>
                  <a:srgbClr val="17375E"/>
                </a:solidFill>
                <a:latin typeface="Gill Sans" panose="020B0604020202020204" charset="0"/>
                <a:ea typeface="Cabin"/>
                <a:cs typeface="Cabin"/>
                <a:sym typeface="Cabin"/>
              </a:rPr>
              <a:t>ouvertes ?</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b="1" dirty="0">
                <a:solidFill>
                  <a:srgbClr val="17375E"/>
                </a:solidFill>
                <a:latin typeface="Gill Sans" panose="020B0604020202020204" charset="0"/>
                <a:ea typeface="Cabin"/>
                <a:cs typeface="Cabin"/>
                <a:sym typeface="Cabin"/>
              </a:rPr>
              <a:t>Étiez-vous </a:t>
            </a:r>
            <a:r>
              <a:rPr lang="fr-FR" sz="2000" b="1" dirty="0" smtClean="0">
                <a:solidFill>
                  <a:srgbClr val="17375E"/>
                </a:solidFill>
                <a:latin typeface="Gill Sans" panose="020B0604020202020204" charset="0"/>
                <a:ea typeface="Cabin"/>
                <a:cs typeface="Cabin"/>
                <a:sym typeface="Cabin"/>
              </a:rPr>
              <a:t>tous les deux </a:t>
            </a:r>
            <a:r>
              <a:rPr lang="fr-FR" sz="2000" b="1" dirty="0">
                <a:solidFill>
                  <a:srgbClr val="17375E"/>
                </a:solidFill>
                <a:latin typeface="Gill Sans" panose="020B0604020202020204" charset="0"/>
                <a:ea typeface="Cabin"/>
                <a:cs typeface="Cabin"/>
                <a:sym typeface="Cabin"/>
              </a:rPr>
              <a:t>: </a:t>
            </a:r>
            <a:r>
              <a:rPr lang="fr-FR" sz="2000" dirty="0">
                <a:solidFill>
                  <a:srgbClr val="17375E"/>
                </a:solidFill>
                <a:latin typeface="Gill Sans" panose="020B0604020202020204" charset="0"/>
                <a:ea typeface="Cabin"/>
                <a:cs typeface="Cabin"/>
                <a:sym typeface="Cabin"/>
              </a:rPr>
              <a:t>à la fois </a:t>
            </a:r>
            <a:r>
              <a:rPr lang="fr-FR" sz="2000" dirty="0" smtClean="0">
                <a:solidFill>
                  <a:srgbClr val="17375E"/>
                </a:solidFill>
                <a:latin typeface="Gill Sans" panose="020B0604020202020204" charset="0"/>
                <a:ea typeface="Cabin"/>
                <a:cs typeface="Cabin"/>
                <a:sym typeface="Cabin"/>
              </a:rPr>
              <a:t>patients</a:t>
            </a:r>
            <a:r>
              <a:rPr lang="fr-FR" sz="2000" dirty="0">
                <a:solidFill>
                  <a:srgbClr val="17375E"/>
                </a:solidFill>
                <a:latin typeface="Gill Sans" panose="020B0604020202020204" charset="0"/>
                <a:ea typeface="Cabin"/>
                <a:cs typeface="Cabin"/>
                <a:sym typeface="Cabin"/>
              </a:rPr>
              <a:t>, empathiques et </a:t>
            </a:r>
            <a:r>
              <a:rPr lang="fr-FR" sz="2000" dirty="0" smtClean="0">
                <a:solidFill>
                  <a:srgbClr val="17375E"/>
                </a:solidFill>
                <a:latin typeface="Gill Sans" panose="020B0604020202020204" charset="0"/>
                <a:ea typeface="Cabin"/>
                <a:cs typeface="Cabin"/>
                <a:sym typeface="Cabin"/>
              </a:rPr>
              <a:t>à l’écoute ?</a:t>
            </a:r>
            <a:endParaRPr lang="fr-FR" sz="2000" dirty="0">
              <a:solidFill>
                <a:srgbClr val="17375E"/>
              </a:solidFill>
              <a:latin typeface="Gill Sans" panose="020B0604020202020204" charset="0"/>
              <a:ea typeface="Cabin"/>
              <a:cs typeface="Cabin"/>
              <a:sym typeface="Cabin"/>
            </a:endParaRPr>
          </a:p>
        </p:txBody>
      </p:sp>
      <p:sp>
        <p:nvSpPr>
          <p:cNvPr id="310" name="Shape 310"/>
          <p:cNvSpPr/>
          <p:nvPr/>
        </p:nvSpPr>
        <p:spPr>
          <a:xfrm>
            <a:off x="696036" y="776125"/>
            <a:ext cx="7779224" cy="40011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2000">
              <a:solidFill>
                <a:srgbClr val="002060"/>
              </a:solidFill>
              <a:latin typeface="Cabin"/>
              <a:ea typeface="Cabin"/>
              <a:cs typeface="Cabin"/>
              <a:sym typeface="Cabin"/>
            </a:endParaRPr>
          </a:p>
        </p:txBody>
      </p:sp>
      <p:sp>
        <p:nvSpPr>
          <p:cNvPr id="311" name="Shape 311"/>
          <p:cNvSpPr txBox="1">
            <a:spLocks noGrp="1"/>
          </p:cNvSpPr>
          <p:nvPr>
            <p:ph type="title"/>
          </p:nvPr>
        </p:nvSpPr>
        <p:spPr>
          <a:xfrm>
            <a:off x="304800" y="266513"/>
            <a:ext cx="8534400" cy="692337"/>
          </a:xfrm>
          <a:prstGeom prst="rect">
            <a:avLst/>
          </a:prstGeom>
          <a:noFill/>
          <a:ln>
            <a:noFill/>
          </a:ln>
        </p:spPr>
        <p:txBody>
          <a:bodyPr wrap="square" lIns="0" tIns="0" rIns="0" bIns="0" anchor="t" anchorCtr="0">
            <a:noAutofit/>
          </a:bodyPr>
          <a:lstStyle/>
          <a:p>
            <a:pPr algn="l">
              <a:buClr>
                <a:srgbClr val="C2113A"/>
              </a:buClr>
              <a:buSzPct val="25000"/>
            </a:pPr>
            <a:r>
              <a:rPr lang="fr-FR" sz="1800" b="1">
                <a:solidFill>
                  <a:srgbClr val="C2113A"/>
                </a:solidFill>
                <a:latin typeface="Gill Sans" panose="020B0604020202020204" charset="0"/>
                <a:sym typeface="Cabin"/>
              </a:rPr>
              <a:t>COMPETENCES COMMUNICATION ORALE ET ÉCOUTE ACTIVE</a:t>
            </a:r>
            <a:endParaRPr lang="fr-FR" sz="1800" b="1" dirty="0">
              <a:solidFill>
                <a:srgbClr val="C2113A"/>
              </a:solidFill>
              <a:latin typeface="Gill Sans" panose="020B0604020202020204" charset="0"/>
              <a:sym typeface="Cabin"/>
            </a:endParaRPr>
          </a:p>
        </p:txBody>
      </p:sp>
      <p:pic>
        <p:nvPicPr>
          <p:cNvPr id="312" name="Shape 312"/>
          <p:cNvPicPr preferRelativeResize="0"/>
          <p:nvPr/>
        </p:nvPicPr>
        <p:blipFill rotWithShape="1">
          <a:blip r:embed="rId7">
            <a:alphaModFix/>
          </a:blip>
          <a:srcRect t="4744" b="7184"/>
          <a:stretch/>
        </p:blipFill>
        <p:spPr>
          <a:xfrm>
            <a:off x="0" y="3916907"/>
            <a:ext cx="9144000" cy="2129051"/>
          </a:xfrm>
          <a:prstGeom prst="rect">
            <a:avLst/>
          </a:prstGeom>
          <a:noFill/>
          <a:ln>
            <a:noFill/>
          </a:ln>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EA6FF551-5AB7-4BEE-9C66-5A57AC885131}" type="slidenum">
              <a:rPr lang="fr-FR" sz="1200" smtClean="0">
                <a:latin typeface="Gill Sans" panose="020B0604020202020204" charset="0"/>
              </a:rPr>
              <a:pPr algn="ctr"/>
              <a:t>21</a:t>
            </a:fld>
            <a:r>
              <a:rPr lang="fr-FR" sz="1200" smtClean="0">
                <a:latin typeface="Gill Sans" panose="020B0604020202020204" charset="0"/>
              </a:rPr>
              <a:t> / 26</a:t>
            </a:r>
            <a:endParaRPr lang="fr-FR" sz="1200">
              <a:latin typeface="Gill Sans" panose="020B060402020202020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p:nvPr/>
        </p:nvSpPr>
        <p:spPr>
          <a:xfrm>
            <a:off x="696036" y="776125"/>
            <a:ext cx="7779224" cy="400110"/>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2000">
              <a:solidFill>
                <a:srgbClr val="002060"/>
              </a:solidFill>
              <a:latin typeface="Cabin"/>
              <a:ea typeface="Cabin"/>
              <a:cs typeface="Cabin"/>
              <a:sym typeface="Cabin"/>
            </a:endParaRPr>
          </a:p>
        </p:txBody>
      </p:sp>
      <p:sp>
        <p:nvSpPr>
          <p:cNvPr id="320" name="Shape 320"/>
          <p:cNvSpPr txBox="1">
            <a:spLocks noGrp="1"/>
          </p:cNvSpPr>
          <p:nvPr>
            <p:ph type="title"/>
          </p:nvPr>
        </p:nvSpPr>
        <p:spPr>
          <a:xfrm>
            <a:off x="304800" y="266513"/>
            <a:ext cx="8534400" cy="692337"/>
          </a:xfrm>
          <a:prstGeom prst="rect">
            <a:avLst/>
          </a:prstGeom>
          <a:noFill/>
          <a:ln>
            <a:noFill/>
          </a:ln>
        </p:spPr>
        <p:txBody>
          <a:bodyPr wrap="square" lIns="0" tIns="0" rIns="0" bIns="0" anchor="t" anchorCtr="0">
            <a:noAutofit/>
          </a:bodyPr>
          <a:lstStyle/>
          <a:p>
            <a:pPr algn="l">
              <a:buClr>
                <a:srgbClr val="C2113A"/>
              </a:buClr>
              <a:buSzPct val="25000"/>
            </a:pPr>
            <a:r>
              <a:rPr lang="fr-FR" sz="1800" b="1">
                <a:solidFill>
                  <a:srgbClr val="C2113A"/>
                </a:solidFill>
                <a:latin typeface="Gill Sans" panose="020B0604020202020204" charset="0"/>
                <a:sym typeface="Cabin"/>
              </a:rPr>
              <a:t>LA GESTION DES CONFLITS</a:t>
            </a:r>
          </a:p>
        </p:txBody>
      </p:sp>
      <p:grpSp>
        <p:nvGrpSpPr>
          <p:cNvPr id="321" name="Shape 321"/>
          <p:cNvGrpSpPr/>
          <p:nvPr/>
        </p:nvGrpSpPr>
        <p:grpSpPr>
          <a:xfrm>
            <a:off x="1523999" y="1110397"/>
            <a:ext cx="6096000" cy="4064000"/>
            <a:chOff x="0" y="0"/>
            <a:chExt cx="6096000" cy="4064000"/>
          </a:xfrm>
        </p:grpSpPr>
        <p:sp>
          <p:nvSpPr>
            <p:cNvPr id="322" name="Shape 322"/>
            <p:cNvSpPr/>
            <p:nvPr/>
          </p:nvSpPr>
          <p:spPr>
            <a:xfrm rot="-5400000">
              <a:off x="508000" y="-508000"/>
              <a:ext cx="2032000" cy="3048000"/>
            </a:xfrm>
            <a:prstGeom prst="round1Rect">
              <a:avLst>
                <a:gd name="adj" fmla="val 16667"/>
              </a:avLst>
            </a:prstGeom>
            <a:solidFill>
              <a:srgbClr val="BF504D"/>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3" name="Shape 323"/>
            <p:cNvSpPr txBox="1"/>
            <p:nvPr/>
          </p:nvSpPr>
          <p:spPr>
            <a:xfrm>
              <a:off x="0" y="0"/>
              <a:ext cx="3048000" cy="1524000"/>
            </a:xfrm>
            <a:prstGeom prst="rect">
              <a:avLst/>
            </a:prstGeom>
            <a:noFill/>
            <a:ln>
              <a:noFill/>
            </a:ln>
          </p:spPr>
          <p:txBody>
            <a:bodyPr wrap="square" lIns="184900" tIns="184900" rIns="184900" bIns="184900" anchor="ctr" anchorCtr="0">
              <a:noAutofit/>
            </a:bodyPr>
            <a:lstStyle/>
            <a:p>
              <a:pPr marL="0" marR="0" lvl="0" indent="0" algn="ctr" rtl="0">
                <a:lnSpc>
                  <a:spcPct val="90000"/>
                </a:lnSpc>
                <a:spcBef>
                  <a:spcPts val="0"/>
                </a:spcBef>
                <a:spcAft>
                  <a:spcPts val="0"/>
                </a:spcAft>
                <a:buClr>
                  <a:schemeClr val="lt1"/>
                </a:buClr>
                <a:buSzPct val="25000"/>
                <a:buFont typeface="Cabin"/>
                <a:buNone/>
              </a:pPr>
              <a:r>
                <a:rPr lang="fr-FR" sz="2600">
                  <a:solidFill>
                    <a:schemeClr val="lt1"/>
                  </a:solidFill>
                  <a:latin typeface="Cabin"/>
                  <a:ea typeface="Cabin"/>
                  <a:cs typeface="Cabin"/>
                  <a:sym typeface="Cabin"/>
                </a:rPr>
                <a:t>Accommoder</a:t>
              </a:r>
            </a:p>
          </p:txBody>
        </p:sp>
        <p:sp>
          <p:nvSpPr>
            <p:cNvPr id="324" name="Shape 324"/>
            <p:cNvSpPr/>
            <p:nvPr/>
          </p:nvSpPr>
          <p:spPr>
            <a:xfrm>
              <a:off x="3048000" y="0"/>
              <a:ext cx="3048000" cy="2032000"/>
            </a:xfrm>
            <a:prstGeom prst="round1Rect">
              <a:avLst>
                <a:gd name="adj" fmla="val 16667"/>
              </a:avLst>
            </a:prstGeom>
            <a:solidFill>
              <a:schemeClr val="accent3"/>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5" name="Shape 325"/>
            <p:cNvSpPr txBox="1"/>
            <p:nvPr/>
          </p:nvSpPr>
          <p:spPr>
            <a:xfrm>
              <a:off x="3048000" y="0"/>
              <a:ext cx="3048000" cy="1524000"/>
            </a:xfrm>
            <a:prstGeom prst="rect">
              <a:avLst/>
            </a:prstGeom>
            <a:noFill/>
            <a:ln>
              <a:noFill/>
            </a:ln>
          </p:spPr>
          <p:txBody>
            <a:bodyPr wrap="square" lIns="184900" tIns="184900" rIns="184900" bIns="184900" anchor="ctr" anchorCtr="0">
              <a:noAutofit/>
            </a:bodyPr>
            <a:lstStyle/>
            <a:p>
              <a:pPr marL="0" marR="0" lvl="0" indent="0" algn="ctr" rtl="0">
                <a:lnSpc>
                  <a:spcPct val="90000"/>
                </a:lnSpc>
                <a:spcBef>
                  <a:spcPts val="0"/>
                </a:spcBef>
                <a:spcAft>
                  <a:spcPts val="0"/>
                </a:spcAft>
                <a:buClr>
                  <a:schemeClr val="lt1"/>
                </a:buClr>
                <a:buSzPct val="25000"/>
                <a:buFont typeface="Cabin"/>
                <a:buNone/>
              </a:pPr>
              <a:r>
                <a:rPr lang="fr-FR" sz="2600">
                  <a:solidFill>
                    <a:schemeClr val="lt1"/>
                  </a:solidFill>
                  <a:latin typeface="Cabin"/>
                  <a:ea typeface="Cabin"/>
                  <a:cs typeface="Cabin"/>
                  <a:sym typeface="Cabin"/>
                </a:rPr>
                <a:t>Collaborer</a:t>
              </a:r>
            </a:p>
          </p:txBody>
        </p:sp>
        <p:sp>
          <p:nvSpPr>
            <p:cNvPr id="326" name="Shape 326"/>
            <p:cNvSpPr/>
            <p:nvPr/>
          </p:nvSpPr>
          <p:spPr>
            <a:xfrm rot="10800000">
              <a:off x="0" y="2032000"/>
              <a:ext cx="3048000" cy="2032000"/>
            </a:xfrm>
            <a:prstGeom prst="round1Rect">
              <a:avLst>
                <a:gd name="adj" fmla="val 16667"/>
              </a:avLst>
            </a:prstGeom>
            <a:solidFill>
              <a:schemeClr val="accent4"/>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7" name="Shape 327"/>
            <p:cNvSpPr txBox="1"/>
            <p:nvPr/>
          </p:nvSpPr>
          <p:spPr>
            <a:xfrm>
              <a:off x="0" y="2539999"/>
              <a:ext cx="3048000" cy="1524000"/>
            </a:xfrm>
            <a:prstGeom prst="rect">
              <a:avLst/>
            </a:prstGeom>
            <a:noFill/>
            <a:ln>
              <a:noFill/>
            </a:ln>
          </p:spPr>
          <p:txBody>
            <a:bodyPr wrap="square" lIns="184900" tIns="184900" rIns="184900" bIns="184900" anchor="ctr" anchorCtr="0">
              <a:noAutofit/>
            </a:bodyPr>
            <a:lstStyle/>
            <a:p>
              <a:pPr marL="0" marR="0" lvl="0" indent="0" algn="ctr" rtl="0">
                <a:lnSpc>
                  <a:spcPct val="90000"/>
                </a:lnSpc>
                <a:spcBef>
                  <a:spcPts val="0"/>
                </a:spcBef>
                <a:spcAft>
                  <a:spcPts val="0"/>
                </a:spcAft>
                <a:buClr>
                  <a:schemeClr val="lt1"/>
                </a:buClr>
                <a:buSzPct val="25000"/>
                <a:buFont typeface="Cabin"/>
                <a:buNone/>
              </a:pPr>
              <a:r>
                <a:rPr lang="fr-FR" sz="2600">
                  <a:solidFill>
                    <a:schemeClr val="lt1"/>
                  </a:solidFill>
                  <a:latin typeface="Cabin"/>
                  <a:ea typeface="Cabin"/>
                  <a:cs typeface="Cabin"/>
                  <a:sym typeface="Cabin"/>
                </a:rPr>
                <a:t>Éviter</a:t>
              </a:r>
            </a:p>
          </p:txBody>
        </p:sp>
        <p:sp>
          <p:nvSpPr>
            <p:cNvPr id="328" name="Shape 328"/>
            <p:cNvSpPr/>
            <p:nvPr/>
          </p:nvSpPr>
          <p:spPr>
            <a:xfrm rot="5400000">
              <a:off x="3556000" y="1523999"/>
              <a:ext cx="2032000" cy="3048000"/>
            </a:xfrm>
            <a:prstGeom prst="round1Rect">
              <a:avLst>
                <a:gd name="adj" fmla="val 16667"/>
              </a:avLst>
            </a:prstGeom>
            <a:solidFill>
              <a:srgbClr val="49ACC5"/>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9" name="Shape 329"/>
            <p:cNvSpPr txBox="1"/>
            <p:nvPr/>
          </p:nvSpPr>
          <p:spPr>
            <a:xfrm>
              <a:off x="3048000" y="2539999"/>
              <a:ext cx="3048000" cy="1524000"/>
            </a:xfrm>
            <a:prstGeom prst="rect">
              <a:avLst/>
            </a:prstGeom>
            <a:noFill/>
            <a:ln>
              <a:noFill/>
            </a:ln>
          </p:spPr>
          <p:txBody>
            <a:bodyPr wrap="square" lIns="184900" tIns="184900" rIns="184900" bIns="184900" anchor="ctr" anchorCtr="0">
              <a:noAutofit/>
            </a:bodyPr>
            <a:lstStyle/>
            <a:p>
              <a:pPr marL="0" marR="0" lvl="0" indent="0" algn="ctr" rtl="0">
                <a:lnSpc>
                  <a:spcPct val="90000"/>
                </a:lnSpc>
                <a:spcBef>
                  <a:spcPts val="0"/>
                </a:spcBef>
                <a:spcAft>
                  <a:spcPts val="0"/>
                </a:spcAft>
                <a:buClr>
                  <a:schemeClr val="lt1"/>
                </a:buClr>
                <a:buSzPct val="25000"/>
                <a:buFont typeface="Cabin"/>
                <a:buNone/>
              </a:pPr>
              <a:r>
                <a:rPr lang="fr-FR" sz="2600">
                  <a:solidFill>
                    <a:schemeClr val="lt1"/>
                  </a:solidFill>
                  <a:latin typeface="Cabin"/>
                  <a:ea typeface="Cabin"/>
                  <a:cs typeface="Cabin"/>
                  <a:sym typeface="Cabin"/>
                </a:rPr>
                <a:t>Rivaliser</a:t>
              </a:r>
            </a:p>
          </p:txBody>
        </p:sp>
        <p:sp>
          <p:nvSpPr>
            <p:cNvPr id="330" name="Shape 330"/>
            <p:cNvSpPr/>
            <p:nvPr/>
          </p:nvSpPr>
          <p:spPr>
            <a:xfrm>
              <a:off x="2133600" y="1523999"/>
              <a:ext cx="1828800" cy="1016000"/>
            </a:xfrm>
            <a:prstGeom prst="roundRect">
              <a:avLst>
                <a:gd name="adj" fmla="val 16667"/>
              </a:avLst>
            </a:prstGeom>
            <a:solidFill>
              <a:srgbClr val="E7CFCF"/>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31" name="Shape 331"/>
            <p:cNvSpPr txBox="1"/>
            <p:nvPr/>
          </p:nvSpPr>
          <p:spPr>
            <a:xfrm>
              <a:off x="2183197" y="1573596"/>
              <a:ext cx="1729606" cy="916806"/>
            </a:xfrm>
            <a:prstGeom prst="rect">
              <a:avLst/>
            </a:prstGeom>
            <a:noFill/>
            <a:ln>
              <a:noFill/>
            </a:ln>
          </p:spPr>
          <p:txBody>
            <a:bodyPr wrap="square" lIns="99050" tIns="99050" rIns="99050" bIns="99050" anchor="ctr" anchorCtr="0">
              <a:noAutofit/>
            </a:bodyPr>
            <a:lstStyle/>
            <a:p>
              <a:pPr marL="0" marR="0" lvl="0" indent="0" algn="ctr" rtl="0">
                <a:lnSpc>
                  <a:spcPct val="90000"/>
                </a:lnSpc>
                <a:spcBef>
                  <a:spcPts val="0"/>
                </a:spcBef>
                <a:spcAft>
                  <a:spcPts val="0"/>
                </a:spcAft>
                <a:buClr>
                  <a:schemeClr val="dk1"/>
                </a:buClr>
                <a:buSzPct val="25000"/>
                <a:buFont typeface="Cabin"/>
                <a:buNone/>
              </a:pPr>
              <a:r>
                <a:rPr lang="fr-FR" sz="2400" dirty="0">
                  <a:solidFill>
                    <a:schemeClr val="dk1"/>
                  </a:solidFill>
                  <a:latin typeface="Cabin"/>
                  <a:ea typeface="Cabin"/>
                  <a:cs typeface="Cabin"/>
                  <a:sym typeface="Cabin"/>
                </a:rPr>
                <a:t>Faire des compromis</a:t>
              </a:r>
            </a:p>
          </p:txBody>
        </p:sp>
      </p:grpSp>
      <p:sp>
        <p:nvSpPr>
          <p:cNvPr id="332" name="Shape 332"/>
          <p:cNvSpPr/>
          <p:nvPr/>
        </p:nvSpPr>
        <p:spPr>
          <a:xfrm>
            <a:off x="1523999" y="5251860"/>
            <a:ext cx="6096000" cy="286603"/>
          </a:xfrm>
          <a:prstGeom prst="rightArrow">
            <a:avLst>
              <a:gd name="adj1" fmla="val 50000"/>
              <a:gd name="adj2" fmla="val 50000"/>
            </a:avLst>
          </a:prstGeom>
          <a:solidFill>
            <a:schemeClr val="accent6"/>
          </a:solidFill>
          <a:ln w="9525" cap="flat" cmpd="sng">
            <a:solidFill>
              <a:schemeClr val="accent6"/>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accent6"/>
              </a:solidFill>
              <a:latin typeface="Arial"/>
              <a:ea typeface="Arial"/>
              <a:cs typeface="Arial"/>
              <a:sym typeface="Arial"/>
            </a:endParaRPr>
          </a:p>
        </p:txBody>
      </p:sp>
      <p:sp>
        <p:nvSpPr>
          <p:cNvPr id="333" name="Shape 333"/>
          <p:cNvSpPr/>
          <p:nvPr/>
        </p:nvSpPr>
        <p:spPr>
          <a:xfrm rot="-5400000">
            <a:off x="-830996" y="2999095"/>
            <a:ext cx="4064000" cy="286604"/>
          </a:xfrm>
          <a:prstGeom prst="rightArrow">
            <a:avLst>
              <a:gd name="adj1" fmla="val 50000"/>
              <a:gd name="adj2" fmla="val 50000"/>
            </a:avLst>
          </a:prstGeom>
          <a:solidFill>
            <a:schemeClr val="accent6"/>
          </a:solidFill>
          <a:ln w="9525" cap="flat" cmpd="sng">
            <a:solidFill>
              <a:schemeClr val="accent6"/>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accent6"/>
              </a:solidFill>
              <a:latin typeface="Arial"/>
              <a:ea typeface="Arial"/>
              <a:cs typeface="Arial"/>
              <a:sym typeface="Arial"/>
            </a:endParaRPr>
          </a:p>
        </p:txBody>
      </p:sp>
      <p:sp>
        <p:nvSpPr>
          <p:cNvPr id="334" name="Shape 334"/>
          <p:cNvSpPr txBox="1"/>
          <p:nvPr/>
        </p:nvSpPr>
        <p:spPr>
          <a:xfrm>
            <a:off x="1344306" y="5615926"/>
            <a:ext cx="6275693" cy="400110"/>
          </a:xfrm>
          <a:prstGeom prst="rect">
            <a:avLst/>
          </a:prstGeom>
          <a:solidFill>
            <a:srgbClr val="FFFFFF"/>
          </a:solidFill>
          <a:ln>
            <a:noFill/>
          </a:ln>
        </p:spPr>
        <p:txBody>
          <a:bodyPr wrap="square" lIns="0" tIns="0" rIns="0" bIns="0" anchor="t" anchorCtr="0">
            <a:noAutofit/>
          </a:bodyPr>
          <a:lstStyle/>
          <a:p>
            <a:pPr marL="0" marR="0" lvl="0" indent="0" algn="just" rtl="0">
              <a:lnSpc>
                <a:spcPts val="2000"/>
              </a:lnSpc>
              <a:spcBef>
                <a:spcPts val="1200"/>
              </a:spcBef>
              <a:spcAft>
                <a:spcPts val="1200"/>
              </a:spcAft>
              <a:buSzPct val="25000"/>
              <a:buNone/>
            </a:pPr>
            <a:r>
              <a:rPr lang="fr-FR" sz="2000">
                <a:solidFill>
                  <a:srgbClr val="17375E"/>
                </a:solidFill>
                <a:latin typeface="Gill Sans" panose="020B0604020202020204" charset="0"/>
                <a:ea typeface="Cabin"/>
                <a:cs typeface="Cabin"/>
                <a:sym typeface="Cabin"/>
              </a:rPr>
              <a:t>Préoccupation pour soi</a:t>
            </a:r>
          </a:p>
        </p:txBody>
      </p:sp>
      <p:sp>
        <p:nvSpPr>
          <p:cNvPr id="335" name="Shape 335"/>
          <p:cNvSpPr txBox="1"/>
          <p:nvPr/>
        </p:nvSpPr>
        <p:spPr>
          <a:xfrm rot="-5400000">
            <a:off x="-1302933" y="2981074"/>
            <a:ext cx="4141463" cy="400110"/>
          </a:xfrm>
          <a:prstGeom prst="rect">
            <a:avLst/>
          </a:prstGeom>
          <a:solidFill>
            <a:srgbClr val="FFFFFF"/>
          </a:solidFill>
          <a:ln>
            <a:noFill/>
          </a:ln>
        </p:spPr>
        <p:txBody>
          <a:bodyPr wrap="square" lIns="0" tIns="0" rIns="0" bIns="0" anchor="t" anchorCtr="0">
            <a:noAutofit/>
          </a:bodyPr>
          <a:lstStyle/>
          <a:p>
            <a:pPr marL="0" marR="0" lvl="0" indent="0" algn="just" rtl="0">
              <a:lnSpc>
                <a:spcPts val="2000"/>
              </a:lnSpc>
              <a:spcBef>
                <a:spcPts val="1200"/>
              </a:spcBef>
              <a:spcAft>
                <a:spcPts val="1200"/>
              </a:spcAft>
              <a:buSzPct val="25000"/>
              <a:buNone/>
            </a:pPr>
            <a:r>
              <a:rPr lang="fr-FR" sz="2000">
                <a:solidFill>
                  <a:srgbClr val="17375E"/>
                </a:solidFill>
                <a:latin typeface="Gill Sans" panose="020B0604020202020204" charset="0"/>
                <a:ea typeface="Cabin"/>
                <a:cs typeface="Cabin"/>
                <a:sym typeface="Cabin"/>
              </a:rPr>
              <a:t>Préoccupation pour les autres</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99559037-AA62-405D-A402-EFDA7E25ABA4}" type="slidenum">
              <a:rPr lang="fr-FR" sz="1200" smtClean="0">
                <a:latin typeface="Gill Sans" panose="020B0604020202020204" charset="0"/>
              </a:rPr>
              <a:pPr algn="ctr"/>
              <a:t>22</a:t>
            </a:fld>
            <a:r>
              <a:rPr lang="fr-FR" sz="1200" smtClean="0">
                <a:latin typeface="Gill Sans" panose="020B0604020202020204" charset="0"/>
              </a:rPr>
              <a:t> / 26</a:t>
            </a:r>
            <a:endParaRPr lang="fr-FR" sz="1200">
              <a:latin typeface="Gill Sans" panose="020B060402020202020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Shape 341"/>
          <p:cNvPicPr preferRelativeResize="0"/>
          <p:nvPr/>
        </p:nvPicPr>
        <p:blipFill rotWithShape="1">
          <a:blip r:embed="rId3">
            <a:alphaModFix/>
          </a:blip>
          <a:srcRect t="22667"/>
          <a:stretch/>
        </p:blipFill>
        <p:spPr>
          <a:xfrm flipH="1">
            <a:off x="0" y="3302758"/>
            <a:ext cx="9144000" cy="2828498"/>
          </a:xfrm>
          <a:prstGeom prst="rect">
            <a:avLst/>
          </a:prstGeom>
          <a:noFill/>
          <a:ln>
            <a:noFill/>
          </a:ln>
        </p:spPr>
      </p:pic>
      <p:sp>
        <p:nvSpPr>
          <p:cNvPr id="342" name="Shape 342"/>
          <p:cNvSpPr txBox="1">
            <a:spLocks noGrp="1"/>
          </p:cNvSpPr>
          <p:nvPr>
            <p:ph type="title"/>
          </p:nvPr>
        </p:nvSpPr>
        <p:spPr>
          <a:xfrm>
            <a:off x="304800" y="266513"/>
            <a:ext cx="8534400" cy="692337"/>
          </a:xfrm>
          <a:prstGeom prst="rect">
            <a:avLst/>
          </a:prstGeom>
          <a:noFill/>
          <a:ln>
            <a:noFill/>
          </a:ln>
        </p:spPr>
        <p:txBody>
          <a:bodyPr wrap="square" lIns="0" tIns="0" rIns="0" bIns="0" anchor="t" anchorCtr="0">
            <a:noAutofit/>
          </a:bodyPr>
          <a:lstStyle/>
          <a:p>
            <a:pPr algn="l">
              <a:buClr>
                <a:srgbClr val="C2113A"/>
              </a:buClr>
              <a:buSzPct val="25000"/>
            </a:pPr>
            <a:r>
              <a:rPr lang="fr-FR" sz="1800" b="1">
                <a:solidFill>
                  <a:srgbClr val="C2113A"/>
                </a:solidFill>
                <a:latin typeface="Gill Sans" panose="020B0604020202020204" charset="0"/>
                <a:sym typeface="Cabin"/>
              </a:rPr>
              <a:t>LES TECHNIQUES DE RESOLUTION DES CONFLITS</a:t>
            </a:r>
          </a:p>
        </p:txBody>
      </p:sp>
      <p:sp>
        <p:nvSpPr>
          <p:cNvPr id="343" name="Shape 343"/>
          <p:cNvSpPr txBox="1">
            <a:spLocks noGrp="1"/>
          </p:cNvSpPr>
          <p:nvPr>
            <p:ph type="body" idx="1"/>
          </p:nvPr>
        </p:nvSpPr>
        <p:spPr>
          <a:xfrm>
            <a:off x="304224" y="958850"/>
            <a:ext cx="8534400" cy="4673600"/>
          </a:xfrm>
          <a:prstGeom prst="rect">
            <a:avLst/>
          </a:prstGeom>
          <a:noFill/>
          <a:ln>
            <a:noFill/>
          </a:ln>
        </p:spPr>
        <p:txBody>
          <a:bodyPr wrap="square" lIns="0" tIns="0" rIns="0" bIns="0" anchor="t" anchorCtr="0">
            <a:noAutofit/>
          </a:bodyPr>
          <a:lstStyle/>
          <a:p>
            <a:pPr marL="342900" marR="0" lvl="0" indent="-342900" algn="just" rtl="0">
              <a:lnSpc>
                <a:spcPts val="2000"/>
              </a:lnSpc>
              <a:spcBef>
                <a:spcPts val="1200"/>
              </a:spcBef>
              <a:spcAft>
                <a:spcPts val="1200"/>
              </a:spcAft>
              <a:buClr>
                <a:srgbClr val="002060"/>
              </a:buClr>
              <a:buSzPct val="100000"/>
              <a:buFont typeface="Arial"/>
              <a:buChar char="•"/>
            </a:pPr>
            <a:r>
              <a:rPr lang="fr-FR" sz="2000" dirty="0" smtClean="0">
                <a:solidFill>
                  <a:srgbClr val="17375E"/>
                </a:solidFill>
                <a:latin typeface="Gill Sans" panose="020B0604020202020204" charset="0"/>
                <a:ea typeface="Cabin"/>
                <a:cs typeface="Cabin"/>
                <a:sym typeface="Cabin"/>
              </a:rPr>
              <a:t>Aborder clairement le </a:t>
            </a:r>
            <a:r>
              <a:rPr lang="fr-FR" sz="2000" dirty="0">
                <a:solidFill>
                  <a:srgbClr val="17375E"/>
                </a:solidFill>
                <a:latin typeface="Gill Sans" panose="020B0604020202020204" charset="0"/>
                <a:ea typeface="Cabin"/>
                <a:cs typeface="Cabin"/>
                <a:sym typeface="Cabin"/>
              </a:rPr>
              <a:t>problème</a:t>
            </a:r>
          </a:p>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Planifier et communiquer fréquemment</a:t>
            </a:r>
          </a:p>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Faire part honnêtement de ses préoccupations</a:t>
            </a:r>
          </a:p>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Accepter d’être en désaccord - comprendre qu’un désaccord clair permet de construire de meilleures décisions et n’aura pas un impact négatif</a:t>
            </a:r>
          </a:p>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Discuter ouvertement des divergences de valeurs</a:t>
            </a:r>
          </a:p>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Suivre les protocoles de résolution de conflit</a:t>
            </a:r>
          </a:p>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Communiquer ouvertement et honnêtement</a:t>
            </a:r>
          </a:p>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Prendre du recul</a:t>
            </a:r>
          </a:p>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Se mettre d’accord sur une position intermédiaire et passer à autre chose</a:t>
            </a:r>
          </a:p>
          <a:p>
            <a:pPr marL="0" marR="0" lvl="0" indent="0" algn="just" rtl="0">
              <a:lnSpc>
                <a:spcPts val="2000"/>
              </a:lnSpc>
              <a:spcBef>
                <a:spcPts val="1200"/>
              </a:spcBef>
              <a:spcAft>
                <a:spcPts val="1200"/>
              </a:spcAft>
              <a:buClr>
                <a:srgbClr val="000090"/>
              </a:buClr>
              <a:buSzPct val="25000"/>
              <a:buFont typeface="Arial"/>
              <a:buNone/>
            </a:pPr>
            <a:r>
              <a:rPr lang="fr-FR" sz="2000" dirty="0">
                <a:solidFill>
                  <a:srgbClr val="17375E"/>
                </a:solidFill>
                <a:latin typeface="Gill Sans" panose="020B0604020202020204" charset="0"/>
                <a:sym typeface="Arial"/>
              </a:rPr>
              <a:t> </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F7DE31AC-05B9-405B-A41A-535A2F98EAAC}" type="slidenum">
              <a:rPr lang="fr-FR" sz="1200" smtClean="0">
                <a:latin typeface="Gill Sans" panose="020B0604020202020204" charset="0"/>
              </a:rPr>
              <a:pPr algn="ctr"/>
              <a:t>23</a:t>
            </a:fld>
            <a:r>
              <a:rPr lang="fr-FR" sz="1200" smtClean="0">
                <a:latin typeface="Gill Sans" panose="020B0604020202020204" charset="0"/>
              </a:rPr>
              <a:t> / 26</a:t>
            </a:r>
            <a:endParaRPr lang="fr-FR" sz="1200">
              <a:latin typeface="Gill Sans" panose="020B060402020202020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304800" y="266513"/>
            <a:ext cx="8534400" cy="692337"/>
          </a:xfrm>
          <a:prstGeom prst="rect">
            <a:avLst/>
          </a:prstGeom>
          <a:noFill/>
          <a:ln>
            <a:noFill/>
          </a:ln>
        </p:spPr>
        <p:txBody>
          <a:bodyPr wrap="square" lIns="0" tIns="0" rIns="0" bIns="0" anchor="t" anchorCtr="0">
            <a:noAutofit/>
          </a:bodyPr>
          <a:lstStyle/>
          <a:p>
            <a:pPr algn="l">
              <a:buClr>
                <a:srgbClr val="C2113A"/>
              </a:buClr>
              <a:buSzPct val="25000"/>
            </a:pPr>
            <a:r>
              <a:rPr lang="fr-FR" sz="1800" b="1">
                <a:solidFill>
                  <a:srgbClr val="C2113A"/>
                </a:solidFill>
                <a:latin typeface="Gill Sans" panose="020B0604020202020204" charset="0"/>
                <a:sym typeface="Cabin"/>
              </a:rPr>
              <a:t>EN CONCLUSION : LE SECRET D’UN TRAVAIL D’EQUIPE EFFICACE</a:t>
            </a:r>
            <a:endParaRPr lang="fr-FR" sz="1800" b="1" dirty="0">
              <a:solidFill>
                <a:srgbClr val="C2113A"/>
              </a:solidFill>
              <a:latin typeface="Gill Sans" panose="020B0604020202020204" charset="0"/>
              <a:sym typeface="Cabin"/>
            </a:endParaRPr>
          </a:p>
        </p:txBody>
      </p:sp>
      <p:sp>
        <p:nvSpPr>
          <p:cNvPr id="350" name="Shape 350"/>
          <p:cNvSpPr txBox="1">
            <a:spLocks noGrp="1"/>
          </p:cNvSpPr>
          <p:nvPr>
            <p:ph type="body" idx="1"/>
          </p:nvPr>
        </p:nvSpPr>
        <p:spPr>
          <a:xfrm>
            <a:off x="304800" y="958850"/>
            <a:ext cx="5736609" cy="4673600"/>
          </a:xfrm>
          <a:prstGeom prst="rect">
            <a:avLst/>
          </a:prstGeom>
          <a:solidFill>
            <a:srgbClr val="FFFFFF"/>
          </a:solidFill>
          <a:ln>
            <a:noFill/>
          </a:ln>
        </p:spPr>
        <p:txBody>
          <a:bodyPr wrap="square" lIns="0" tIns="0" rIns="0" bIns="0" anchor="t" anchorCtr="0">
            <a:noAutofit/>
          </a:bodyPr>
          <a:lstStyle/>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Etablir des objectifs précis et s’assurer que tout le monde œuvre à un but </a:t>
            </a:r>
            <a:r>
              <a:rPr lang="fr-FR" sz="2000" dirty="0" smtClean="0">
                <a:solidFill>
                  <a:srgbClr val="17375E"/>
                </a:solidFill>
                <a:latin typeface="Gill Sans" panose="020B0604020202020204" charset="0"/>
                <a:ea typeface="Cabin"/>
                <a:cs typeface="Cabin"/>
                <a:sym typeface="Cabin"/>
              </a:rPr>
              <a:t>commun</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Etablir les rôles et responsabilités et un calendrier du </a:t>
            </a:r>
            <a:r>
              <a:rPr lang="fr-FR" sz="2000" dirty="0" smtClean="0">
                <a:solidFill>
                  <a:srgbClr val="17375E"/>
                </a:solidFill>
                <a:latin typeface="Gill Sans" panose="020B0604020202020204" charset="0"/>
                <a:ea typeface="Cabin"/>
                <a:cs typeface="Cabin"/>
                <a:sym typeface="Cabin"/>
              </a:rPr>
              <a:t>projet</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Reconnaître les forces et les faiblesses de votre équipe et </a:t>
            </a:r>
            <a:r>
              <a:rPr lang="fr-FR" sz="2000" dirty="0" smtClean="0">
                <a:solidFill>
                  <a:srgbClr val="17375E"/>
                </a:solidFill>
                <a:latin typeface="Gill Sans" panose="020B0604020202020204" charset="0"/>
                <a:ea typeface="Cabin"/>
                <a:cs typeface="Cabin"/>
                <a:sym typeface="Cabin"/>
              </a:rPr>
              <a:t>valoriser </a:t>
            </a:r>
            <a:r>
              <a:rPr lang="fr-FR" sz="2000" dirty="0">
                <a:solidFill>
                  <a:srgbClr val="17375E"/>
                </a:solidFill>
                <a:latin typeface="Gill Sans" panose="020B0604020202020204" charset="0"/>
                <a:ea typeface="Cabin"/>
                <a:cs typeface="Cabin"/>
                <a:sym typeface="Cabin"/>
              </a:rPr>
              <a:t>la </a:t>
            </a:r>
            <a:r>
              <a:rPr lang="fr-FR" sz="2000" dirty="0" smtClean="0">
                <a:solidFill>
                  <a:srgbClr val="17375E"/>
                </a:solidFill>
                <a:latin typeface="Gill Sans" panose="020B0604020202020204" charset="0"/>
                <a:ea typeface="Cabin"/>
                <a:cs typeface="Cabin"/>
                <a:sym typeface="Cabin"/>
              </a:rPr>
              <a:t>diversité</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Utiliser une bonne communication orale et des compétences d'écoute </a:t>
            </a:r>
            <a:r>
              <a:rPr lang="fr-FR" sz="2000" dirty="0" smtClean="0">
                <a:solidFill>
                  <a:srgbClr val="17375E"/>
                </a:solidFill>
                <a:latin typeface="Gill Sans" panose="020B0604020202020204" charset="0"/>
                <a:ea typeface="Cabin"/>
                <a:cs typeface="Cabin"/>
                <a:sym typeface="Cabin"/>
              </a:rPr>
              <a:t>active</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Aborder le conflit ouvertement et honnêtement lorsqu'il </a:t>
            </a:r>
            <a:r>
              <a:rPr lang="fr-FR" sz="2000" dirty="0" smtClean="0">
                <a:solidFill>
                  <a:srgbClr val="17375E"/>
                </a:solidFill>
                <a:latin typeface="Gill Sans" panose="020B0604020202020204" charset="0"/>
                <a:ea typeface="Cabin"/>
                <a:cs typeface="Cabin"/>
                <a:sym typeface="Cabin"/>
              </a:rPr>
              <a:t>survient</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ea typeface="Cabin"/>
                <a:cs typeface="Cabin"/>
                <a:sym typeface="Cabin"/>
              </a:rPr>
              <a:t>Partager la responsabilité, les échecs et les </a:t>
            </a:r>
            <a:r>
              <a:rPr lang="fr-FR" sz="2000" dirty="0" smtClean="0">
                <a:solidFill>
                  <a:srgbClr val="17375E"/>
                </a:solidFill>
                <a:latin typeface="Gill Sans" panose="020B0604020202020204" charset="0"/>
                <a:ea typeface="Cabin"/>
                <a:cs typeface="Cabin"/>
                <a:sym typeface="Cabin"/>
              </a:rPr>
              <a:t>réussites</a:t>
            </a:r>
            <a:endParaRPr sz="2000"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chemeClr val="dk1"/>
              </a:buClr>
              <a:buSzPct val="100000"/>
              <a:buFont typeface="Arial"/>
              <a:buNone/>
            </a:pPr>
            <a:endParaRPr sz="2000" dirty="0">
              <a:solidFill>
                <a:srgbClr val="17375E"/>
              </a:solidFill>
              <a:latin typeface="Gill Sans" panose="020B0604020202020204" charset="0"/>
              <a:ea typeface="Cabin"/>
              <a:cs typeface="Cabin"/>
              <a:sym typeface="Cabin"/>
            </a:endParaRPr>
          </a:p>
        </p:txBody>
      </p:sp>
      <p:pic>
        <p:nvPicPr>
          <p:cNvPr id="351" name="Shape 351" descr="equipo"/>
          <p:cNvPicPr preferRelativeResize="0"/>
          <p:nvPr/>
        </p:nvPicPr>
        <p:blipFill rotWithShape="1">
          <a:blip r:embed="rId3">
            <a:alphaModFix/>
          </a:blip>
          <a:srcRect/>
          <a:stretch/>
        </p:blipFill>
        <p:spPr>
          <a:xfrm>
            <a:off x="6718300" y="958850"/>
            <a:ext cx="2120900" cy="1609725"/>
          </a:xfrm>
          <a:prstGeom prst="rect">
            <a:avLst/>
          </a:prstGeom>
          <a:noFill/>
          <a:ln>
            <a:noFill/>
          </a:ln>
        </p:spPr>
      </p:pic>
      <p:pic>
        <p:nvPicPr>
          <p:cNvPr id="352" name="Shape 352"/>
          <p:cNvPicPr preferRelativeResize="0"/>
          <p:nvPr/>
        </p:nvPicPr>
        <p:blipFill rotWithShape="1">
          <a:blip r:embed="rId4">
            <a:alphaModFix/>
          </a:blip>
          <a:srcRect/>
          <a:stretch/>
        </p:blipFill>
        <p:spPr>
          <a:xfrm>
            <a:off x="6718300" y="4385826"/>
            <a:ext cx="2120900" cy="1411724"/>
          </a:xfrm>
          <a:prstGeom prst="rect">
            <a:avLst/>
          </a:prstGeom>
          <a:noFill/>
          <a:ln>
            <a:noFill/>
          </a:ln>
        </p:spPr>
      </p:pic>
      <p:pic>
        <p:nvPicPr>
          <p:cNvPr id="353" name="Shape 353" descr="http://www.wsoaonline.com/wp-content/uploads/2013/10/Teamwork.jpg"/>
          <p:cNvPicPr preferRelativeResize="0"/>
          <p:nvPr/>
        </p:nvPicPr>
        <p:blipFill rotWithShape="1">
          <a:blip r:embed="rId5">
            <a:alphaModFix/>
          </a:blip>
          <a:srcRect/>
          <a:stretch/>
        </p:blipFill>
        <p:spPr>
          <a:xfrm>
            <a:off x="6718300" y="2843160"/>
            <a:ext cx="2120900" cy="1268081"/>
          </a:xfrm>
          <a:prstGeom prst="rect">
            <a:avLst/>
          </a:prstGeom>
          <a:noFill/>
          <a:ln>
            <a:noFill/>
          </a:ln>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917C0C37-DE05-47D7-8394-5E43836AFF45}" type="slidenum">
              <a:rPr lang="fr-FR" sz="1200" smtClean="0">
                <a:latin typeface="Gill Sans" panose="020B0604020202020204" charset="0"/>
              </a:rPr>
              <a:pPr algn="ctr"/>
              <a:t>24</a:t>
            </a:fld>
            <a:r>
              <a:rPr lang="fr-FR" sz="1200" smtClean="0">
                <a:latin typeface="Gill Sans" panose="020B0604020202020204" charset="0"/>
              </a:rPr>
              <a:t> / 26</a:t>
            </a:r>
            <a:endParaRPr lang="fr-FR" sz="1200">
              <a:latin typeface="Gill Sans" panose="020B060402020202020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Shape 358" descr="http://www.jobinterviewtools.com/blog/wp-content/uploads/2010/01/dreamstimemedium_19473030-300x300.jpg"/>
          <p:cNvPicPr preferRelativeResize="0"/>
          <p:nvPr/>
        </p:nvPicPr>
        <p:blipFill rotWithShape="1">
          <a:blip r:embed="rId3">
            <a:alphaModFix/>
          </a:blip>
          <a:srcRect/>
          <a:stretch/>
        </p:blipFill>
        <p:spPr>
          <a:xfrm>
            <a:off x="3248167" y="1854387"/>
            <a:ext cx="2697454" cy="2697454"/>
          </a:xfrm>
          <a:prstGeom prst="rect">
            <a:avLst/>
          </a:prstGeom>
          <a:noFill/>
          <a:ln>
            <a:noFill/>
          </a:ln>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CF578790-11BD-44CB-8F21-B4B9758A3795}" type="slidenum">
              <a:rPr lang="fr-FR" sz="1200" smtClean="0">
                <a:latin typeface="Gill Sans" panose="020B0604020202020204" charset="0"/>
              </a:rPr>
              <a:pPr algn="ctr"/>
              <a:t>25</a:t>
            </a:fld>
            <a:r>
              <a:rPr lang="fr-FR" sz="1200" smtClean="0">
                <a:latin typeface="Gill Sans" panose="020B0604020202020204" charset="0"/>
              </a:rPr>
              <a:t> / 26</a:t>
            </a:r>
            <a:endParaRPr lang="fr-FR" sz="1200">
              <a:latin typeface="Gill Sans" panose="020B060402020202020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p:nvPr/>
        </p:nvSpPr>
        <p:spPr>
          <a:xfrm>
            <a:off x="901700" y="2791663"/>
            <a:ext cx="7340600" cy="650038"/>
          </a:xfrm>
          <a:prstGeom prst="rect">
            <a:avLst/>
          </a:prstGeom>
          <a:noFill/>
          <a:ln>
            <a:noFill/>
          </a:ln>
        </p:spPr>
        <p:txBody>
          <a:bodyPr wrap="square" lIns="91425" tIns="45700" rIns="91425" bIns="45700" anchor="t" anchorCtr="0">
            <a:noAutofit/>
          </a:bodyPr>
          <a:lstStyle/>
          <a:p>
            <a:pPr marL="0" marR="0" lvl="0" indent="0" algn="ctr" rtl="0">
              <a:spcBef>
                <a:spcPts val="0"/>
              </a:spcBef>
              <a:buClr>
                <a:srgbClr val="FFFFFF"/>
              </a:buClr>
              <a:buSzPct val="25000"/>
              <a:buFont typeface="Arial"/>
              <a:buNone/>
            </a:pPr>
            <a:r>
              <a:rPr lang="fr-FR" sz="3200" cap="none">
                <a:solidFill>
                  <a:srgbClr val="FFFFFF"/>
                </a:solidFill>
                <a:latin typeface="Gill Sans" panose="020B0604020202020204" charset="0"/>
                <a:ea typeface="Arial"/>
                <a:cs typeface="Arial"/>
                <a:sym typeface="Arial"/>
              </a:rPr>
              <a:t>MERCI !</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DC73C995-515D-42F2-8878-B3FB0E018F78}" type="slidenum">
              <a:rPr lang="fr-FR" sz="1200" smtClean="0">
                <a:latin typeface="Gill Sans" panose="020B0604020202020204" charset="0"/>
              </a:rPr>
              <a:pPr algn="ctr"/>
              <a:t>26</a:t>
            </a:fld>
            <a:r>
              <a:rPr lang="fr-FR" sz="1200" smtClean="0">
                <a:latin typeface="Gill Sans" panose="020B0604020202020204" charset="0"/>
              </a:rPr>
              <a:t> / 26</a:t>
            </a:r>
            <a:endParaRPr lang="fr-FR" sz="1200">
              <a:latin typeface="Gill Sans" panose="020B060402020202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p:nvPr/>
        </p:nvSpPr>
        <p:spPr>
          <a:xfrm>
            <a:off x="304800" y="266513"/>
            <a:ext cx="8534400" cy="692337"/>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L="0" indent="0">
              <a:buClr>
                <a:srgbClr val="C2113A"/>
              </a:buClr>
              <a:buSzPct val="25000"/>
              <a:buFont typeface="Arial"/>
              <a:defRPr sz="1800" b="1">
                <a:solidFill>
                  <a:srgbClr val="C2113A"/>
                </a:solidFill>
                <a:latin typeface="Gill Sans" panose="020B0604020202020204" charset="0"/>
              </a:defRPr>
            </a:lvl1pPr>
          </a:lstStyle>
          <a:p>
            <a:r>
              <a:rPr lang="fr-FR" dirty="0">
                <a:sym typeface="Gill Sans"/>
              </a:rPr>
              <a:t>OBJECTIFS D’APPRENTISSAGE</a:t>
            </a:r>
          </a:p>
        </p:txBody>
      </p:sp>
      <p:sp>
        <p:nvSpPr>
          <p:cNvPr id="87" name="Shape 87"/>
          <p:cNvSpPr txBox="1"/>
          <p:nvPr/>
        </p:nvSpPr>
        <p:spPr>
          <a:xfrm>
            <a:off x="304224" y="958850"/>
            <a:ext cx="8534400" cy="4673600"/>
          </a:xfrm>
          <a:prstGeom prst="rect">
            <a:avLst/>
          </a:prstGeom>
          <a:solidFill>
            <a:srgbClr val="FFFFFF"/>
          </a:solidFill>
          <a:ln>
            <a:noFill/>
          </a:ln>
        </p:spPr>
        <p:txBody>
          <a:bodyPr wrap="square" lIns="0" tIns="0" rIns="0" bIns="0" anchor="t" anchorCtr="0">
            <a:noAutofit/>
          </a:bodyPr>
          <a:lstStyle/>
          <a:p>
            <a:pPr marL="0" marR="0" lvl="0" indent="0" algn="just" rtl="0">
              <a:lnSpc>
                <a:spcPts val="2000"/>
              </a:lnSpc>
              <a:spcBef>
                <a:spcPts val="1200"/>
              </a:spcBef>
              <a:spcAft>
                <a:spcPts val="1200"/>
              </a:spcAft>
              <a:buSzPct val="25000"/>
              <a:buNone/>
            </a:pPr>
            <a:r>
              <a:rPr lang="fr-FR" sz="2000" b="0" i="0" u="none" strike="noStrike" cap="none" dirty="0">
                <a:solidFill>
                  <a:srgbClr val="17375E"/>
                </a:solidFill>
                <a:latin typeface="Gill Sans" panose="020B0604020202020204" charset="0"/>
                <a:ea typeface="Cabin"/>
                <a:cs typeface="Cabin"/>
                <a:sym typeface="Cabin"/>
              </a:rPr>
              <a:t>A </a:t>
            </a:r>
            <a:r>
              <a:rPr lang="fr-FR" sz="2000" b="0" i="0" u="none" strike="noStrike" cap="none" dirty="0" smtClean="0">
                <a:solidFill>
                  <a:srgbClr val="17375E"/>
                </a:solidFill>
                <a:latin typeface="Gill Sans" panose="020B0604020202020204" charset="0"/>
                <a:ea typeface="Cabin"/>
                <a:cs typeface="Cabin"/>
                <a:sym typeface="Cabin"/>
              </a:rPr>
              <a:t>l’issue </a:t>
            </a:r>
            <a:r>
              <a:rPr lang="fr-FR" sz="2000" b="0" i="0" u="none" strike="noStrike" cap="none" dirty="0">
                <a:solidFill>
                  <a:srgbClr val="17375E"/>
                </a:solidFill>
                <a:latin typeface="Gill Sans" panose="020B0604020202020204" charset="0"/>
                <a:ea typeface="Cabin"/>
                <a:cs typeface="Cabin"/>
                <a:sym typeface="Cabin"/>
              </a:rPr>
              <a:t>de cette session, les participants seront capables de </a:t>
            </a:r>
            <a:r>
              <a:rPr lang="fr-FR" sz="2000" b="0" i="0" u="none" strike="noStrike" cap="none" dirty="0" smtClean="0">
                <a:solidFill>
                  <a:srgbClr val="17375E"/>
                </a:solidFill>
                <a:latin typeface="Gill Sans" panose="020B0604020202020204" charset="0"/>
                <a:ea typeface="Cabin"/>
                <a:cs typeface="Cabin"/>
                <a:sym typeface="Cabin"/>
              </a:rPr>
              <a:t>:</a:t>
            </a:r>
            <a:endParaRPr sz="2000" b="0" i="0" u="none" strike="noStrike" cap="none" dirty="0">
              <a:solidFill>
                <a:srgbClr val="17375E"/>
              </a:solidFill>
              <a:latin typeface="Gill Sans" panose="020B0604020202020204" charset="0"/>
              <a:ea typeface="Cabin"/>
              <a:cs typeface="Cabin"/>
              <a:sym typeface="Cabin"/>
            </a:endParaRPr>
          </a:p>
          <a:p>
            <a:pPr marL="457200" lvl="0" indent="-355600" algn="just" rtl="0">
              <a:lnSpc>
                <a:spcPts val="2000"/>
              </a:lnSpc>
              <a:spcBef>
                <a:spcPts val="1200"/>
              </a:spcBef>
              <a:spcAft>
                <a:spcPts val="1200"/>
              </a:spcAft>
              <a:buClr>
                <a:srgbClr val="17375E"/>
              </a:buClr>
              <a:buSzPct val="100000"/>
              <a:buFont typeface="Cabin"/>
              <a:buChar char="●"/>
            </a:pPr>
            <a:r>
              <a:rPr lang="fr-FR" sz="2000" dirty="0">
                <a:solidFill>
                  <a:srgbClr val="17375E"/>
                </a:solidFill>
                <a:latin typeface="Gill Sans" panose="020B0604020202020204" charset="0"/>
                <a:ea typeface="Cabin"/>
                <a:cs typeface="Cabin"/>
                <a:sym typeface="Cabin"/>
              </a:rPr>
              <a:t>Comprendre le concept du travail d’équipe</a:t>
            </a:r>
          </a:p>
          <a:p>
            <a:pPr marL="457200" lvl="0" indent="-355600" algn="just" rtl="0">
              <a:lnSpc>
                <a:spcPts val="2000"/>
              </a:lnSpc>
              <a:spcBef>
                <a:spcPts val="1200"/>
              </a:spcBef>
              <a:spcAft>
                <a:spcPts val="1200"/>
              </a:spcAft>
              <a:buClr>
                <a:srgbClr val="17375E"/>
              </a:buClr>
              <a:buSzPct val="100000"/>
              <a:buFont typeface="Cabin"/>
              <a:buChar char="●"/>
            </a:pPr>
            <a:r>
              <a:rPr lang="fr-FR" sz="2000" dirty="0">
                <a:solidFill>
                  <a:srgbClr val="17375E"/>
                </a:solidFill>
                <a:latin typeface="Gill Sans" panose="020B0604020202020204" charset="0"/>
                <a:ea typeface="Cabin"/>
                <a:cs typeface="Cabin"/>
                <a:sym typeface="Cabin"/>
              </a:rPr>
              <a:t>Identifier les avantages du travail d’équipe, les éléments qui le composent et les bénéfices qui en découlent dans le milieu </a:t>
            </a:r>
            <a:r>
              <a:rPr lang="fr-FR" sz="2000" dirty="0" smtClean="0">
                <a:solidFill>
                  <a:srgbClr val="17375E"/>
                </a:solidFill>
                <a:latin typeface="Gill Sans" panose="020B0604020202020204" charset="0"/>
                <a:ea typeface="Cabin"/>
                <a:cs typeface="Cabin"/>
                <a:sym typeface="Cabin"/>
              </a:rPr>
              <a:t>du </a:t>
            </a:r>
            <a:r>
              <a:rPr lang="fr-FR" sz="2000" dirty="0">
                <a:solidFill>
                  <a:srgbClr val="17375E"/>
                </a:solidFill>
                <a:latin typeface="Gill Sans" panose="020B0604020202020204" charset="0"/>
                <a:ea typeface="Cabin"/>
                <a:cs typeface="Cabin"/>
                <a:sym typeface="Cabin"/>
              </a:rPr>
              <a:t>travail</a:t>
            </a:r>
          </a:p>
          <a:p>
            <a:pPr marL="457200" marR="25400" lvl="0" indent="-355600" algn="just" rtl="0">
              <a:lnSpc>
                <a:spcPts val="2000"/>
              </a:lnSpc>
              <a:spcBef>
                <a:spcPts val="1200"/>
              </a:spcBef>
              <a:spcAft>
                <a:spcPts val="1200"/>
              </a:spcAft>
              <a:buClr>
                <a:srgbClr val="17375E"/>
              </a:buClr>
              <a:buSzPct val="100000"/>
              <a:buFont typeface="Cabin"/>
              <a:buChar char="●"/>
            </a:pPr>
            <a:r>
              <a:rPr lang="fr-FR" sz="2000" dirty="0">
                <a:solidFill>
                  <a:srgbClr val="17375E"/>
                </a:solidFill>
                <a:latin typeface="Gill Sans" panose="020B0604020202020204" charset="0"/>
                <a:ea typeface="Cabin"/>
                <a:cs typeface="Cabin"/>
                <a:sym typeface="Cabin"/>
              </a:rPr>
              <a:t>Identifier leur rôle dans l’équipe, leurs points forts et leurs </a:t>
            </a:r>
            <a:r>
              <a:rPr lang="fr-FR" sz="2000" dirty="0" smtClean="0">
                <a:solidFill>
                  <a:srgbClr val="17375E"/>
                </a:solidFill>
                <a:latin typeface="Gill Sans" panose="020B0604020202020204" charset="0"/>
                <a:ea typeface="Cabin"/>
                <a:cs typeface="Cabin"/>
                <a:sym typeface="Cabin"/>
              </a:rPr>
              <a:t>axes </a:t>
            </a:r>
            <a:r>
              <a:rPr lang="fr-FR" sz="2000" dirty="0">
                <a:solidFill>
                  <a:srgbClr val="17375E"/>
                </a:solidFill>
                <a:latin typeface="Gill Sans" panose="020B0604020202020204" charset="0"/>
                <a:ea typeface="Cabin"/>
                <a:cs typeface="Cabin"/>
                <a:sym typeface="Cabin"/>
              </a:rPr>
              <a:t>d’amélioration</a:t>
            </a:r>
          </a:p>
          <a:p>
            <a:pPr marL="457200" marR="25400" lvl="0" indent="-355600" algn="just" rtl="0">
              <a:lnSpc>
                <a:spcPts val="2000"/>
              </a:lnSpc>
              <a:spcBef>
                <a:spcPts val="1200"/>
              </a:spcBef>
              <a:spcAft>
                <a:spcPts val="1200"/>
              </a:spcAft>
              <a:buClr>
                <a:srgbClr val="17375E"/>
              </a:buClr>
              <a:buSzPct val="100000"/>
              <a:buFont typeface="Cabin"/>
              <a:buChar char="●"/>
            </a:pPr>
            <a:r>
              <a:rPr lang="fr-FR" sz="2000" dirty="0">
                <a:solidFill>
                  <a:srgbClr val="17375E"/>
                </a:solidFill>
                <a:latin typeface="Gill Sans" panose="020B0604020202020204" charset="0"/>
                <a:ea typeface="Cabin"/>
                <a:cs typeface="Cabin"/>
                <a:sym typeface="Cabin"/>
              </a:rPr>
              <a:t>Pratiquer l'écoute active</a:t>
            </a:r>
            <a:r>
              <a:rPr lang="fr-FR" sz="2000" dirty="0" smtClean="0">
                <a:solidFill>
                  <a:srgbClr val="17375E"/>
                </a:solidFill>
                <a:latin typeface="Gill Sans" panose="020B0604020202020204" charset="0"/>
                <a:ea typeface="Cabin"/>
                <a:cs typeface="Cabin"/>
                <a:sym typeface="Cabin"/>
              </a:rPr>
              <a:t>.</a:t>
            </a:r>
            <a:endParaRPr sz="2000" b="0" i="0" u="none" strike="noStrike" cap="none" dirty="0">
              <a:solidFill>
                <a:srgbClr val="17375E"/>
              </a:solidFill>
              <a:latin typeface="Gill Sans" panose="020B0604020202020204" charset="0"/>
              <a:ea typeface="Cabin"/>
              <a:cs typeface="Cabin"/>
              <a:sym typeface="Cabin"/>
            </a:endParaRPr>
          </a:p>
          <a:p>
            <a:pPr marL="0" marR="0" lvl="0" indent="0" algn="just" rtl="0">
              <a:lnSpc>
                <a:spcPts val="2000"/>
              </a:lnSpc>
              <a:spcBef>
                <a:spcPts val="1200"/>
              </a:spcBef>
              <a:spcAft>
                <a:spcPts val="1200"/>
              </a:spcAft>
              <a:buClr>
                <a:schemeClr val="dk1"/>
              </a:buClr>
              <a:buFont typeface="Arial"/>
              <a:buNone/>
            </a:pPr>
            <a:endParaRPr sz="2000" b="0" i="0" u="none" strike="noStrike" cap="none" dirty="0">
              <a:solidFill>
                <a:srgbClr val="17375E"/>
              </a:solidFill>
              <a:latin typeface="Gill Sans" panose="020B0604020202020204" charset="0"/>
              <a:sym typeface="Arial"/>
            </a:endParaRPr>
          </a:p>
        </p:txBody>
      </p:sp>
      <p:pic>
        <p:nvPicPr>
          <p:cNvPr id="88" name="Shape 88"/>
          <p:cNvPicPr preferRelativeResize="0"/>
          <p:nvPr/>
        </p:nvPicPr>
        <p:blipFill rotWithShape="1">
          <a:blip r:embed="rId3">
            <a:alphaModFix/>
          </a:blip>
          <a:srcRect/>
          <a:stretch/>
        </p:blipFill>
        <p:spPr>
          <a:xfrm>
            <a:off x="6413500" y="3572829"/>
            <a:ext cx="2120900" cy="2224721"/>
          </a:xfrm>
          <a:prstGeom prst="rect">
            <a:avLst/>
          </a:prstGeom>
          <a:noFill/>
          <a:ln>
            <a:noFill/>
          </a:ln>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C5C2E583-D7A0-4EBD-BAC2-94A842EF2B91}" type="slidenum">
              <a:rPr lang="fr-FR" sz="1200" smtClean="0">
                <a:latin typeface="Gill Sans" panose="020B0604020202020204" charset="0"/>
              </a:rPr>
              <a:pPr algn="ctr"/>
              <a:t>3</a:t>
            </a:fld>
            <a:r>
              <a:rPr lang="fr-FR" sz="1200" smtClean="0">
                <a:latin typeface="Gill Sans" panose="020B0604020202020204" charset="0"/>
              </a:rPr>
              <a:t> / 26</a:t>
            </a:r>
            <a:endParaRPr lang="fr-FR" sz="1200">
              <a:latin typeface="Gill Sans" panose="020B06040202020202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04800" y="266513"/>
            <a:ext cx="8534400" cy="692337"/>
          </a:xfrm>
          <a:prstGeom prst="rect">
            <a:avLst/>
          </a:prstGeom>
          <a:noFill/>
          <a:ln>
            <a:noFill/>
          </a:ln>
        </p:spPr>
        <p:txBody>
          <a:bodyPr wrap="square" lIns="0" tIns="0" rIns="0" bIns="0" anchor="t" anchorCtr="0">
            <a:noAutofit/>
          </a:bodyPr>
          <a:lstStyle/>
          <a:p>
            <a:pPr algn="l">
              <a:buClr>
                <a:srgbClr val="C2113A"/>
              </a:buClr>
              <a:buSzPct val="25000"/>
            </a:pPr>
            <a:r>
              <a:rPr lang="fr-FR" sz="1800" b="1">
                <a:solidFill>
                  <a:srgbClr val="C2113A"/>
                </a:solidFill>
                <a:latin typeface="Gill Sans" panose="020B0604020202020204" charset="0"/>
                <a:sym typeface="Cabin"/>
              </a:rPr>
              <a:t>DEFINITION DU TRAVAIL D’EQUIPE</a:t>
            </a:r>
          </a:p>
        </p:txBody>
      </p:sp>
      <p:sp>
        <p:nvSpPr>
          <p:cNvPr id="95" name="Shape 95"/>
          <p:cNvSpPr txBox="1">
            <a:spLocks noGrp="1"/>
          </p:cNvSpPr>
          <p:nvPr>
            <p:ph type="body" idx="1"/>
          </p:nvPr>
        </p:nvSpPr>
        <p:spPr>
          <a:xfrm>
            <a:off x="304224" y="958850"/>
            <a:ext cx="8534400" cy="4673600"/>
          </a:xfrm>
          <a:prstGeom prst="rect">
            <a:avLst/>
          </a:prstGeom>
          <a:solidFill>
            <a:srgbClr val="FFFFFF"/>
          </a:solidFill>
          <a:ln>
            <a:noFill/>
          </a:ln>
        </p:spPr>
        <p:txBody>
          <a:bodyPr wrap="square" lIns="0" tIns="0" rIns="0" bIns="0" anchor="t" anchorCtr="0">
            <a:noAutofit/>
          </a:bodyPr>
          <a:lstStyle/>
          <a:p>
            <a:pPr marL="0" marR="0" lvl="0" indent="0" algn="just" rtl="0">
              <a:lnSpc>
                <a:spcPts val="2000"/>
              </a:lnSpc>
              <a:spcBef>
                <a:spcPts val="1200"/>
              </a:spcBef>
              <a:spcAft>
                <a:spcPts val="1200"/>
              </a:spcAft>
              <a:buClr>
                <a:srgbClr val="002060"/>
              </a:buClr>
              <a:buSzPct val="25000"/>
              <a:buFont typeface="Arial"/>
              <a:buNone/>
            </a:pPr>
            <a:r>
              <a:rPr lang="fr-FR" sz="2000" b="0" i="0" u="none" strike="noStrike" cap="none">
                <a:solidFill>
                  <a:srgbClr val="17375E"/>
                </a:solidFill>
                <a:latin typeface="Gill Sans" panose="020B0604020202020204" charset="0"/>
                <a:ea typeface="Cabin"/>
                <a:cs typeface="Cabin"/>
                <a:sym typeface="Cabin"/>
              </a:rPr>
              <a:t>“Le travail d’équipe est la capacité de travailler ensemble vers un but commun. La capacité d’orienter les réussites individuelles vers des objectifs organisationnels. C’est le moteur qui permet à des gens ordinaires d’accomplir des choses extraordinaires</a:t>
            </a:r>
            <a:r>
              <a:rPr lang="fr-FR" sz="2000" b="0" i="0" u="none" strike="noStrike" cap="none" smtClean="0">
                <a:solidFill>
                  <a:srgbClr val="17375E"/>
                </a:solidFill>
                <a:latin typeface="Gill Sans" panose="020B0604020202020204" charset="0"/>
                <a:ea typeface="Cabin"/>
                <a:cs typeface="Cabin"/>
                <a:sym typeface="Cabin"/>
              </a:rPr>
              <a:t>.”</a:t>
            </a:r>
            <a:endParaRPr lang="fr-FR" sz="2000" b="0" i="0" u="none" strike="noStrike" cap="none">
              <a:solidFill>
                <a:srgbClr val="17375E"/>
              </a:solidFill>
              <a:latin typeface="Gill Sans" panose="020B0604020202020204" charset="0"/>
              <a:ea typeface="Cabin"/>
              <a:cs typeface="Cabin"/>
              <a:sym typeface="Cabin"/>
            </a:endParaRPr>
          </a:p>
          <a:p>
            <a:pPr marL="3543300" marR="0" lvl="8" indent="0" algn="just" rtl="0">
              <a:lnSpc>
                <a:spcPts val="2000"/>
              </a:lnSpc>
              <a:spcBef>
                <a:spcPts val="1200"/>
              </a:spcBef>
              <a:spcAft>
                <a:spcPts val="1200"/>
              </a:spcAft>
              <a:buClr>
                <a:srgbClr val="002060"/>
              </a:buClr>
              <a:buSzPct val="25000"/>
              <a:buFont typeface="Arial"/>
              <a:buNone/>
            </a:pPr>
            <a:r>
              <a:rPr lang="fr-FR" sz="2000" b="0" i="0" u="none" strike="noStrike" cap="none">
                <a:solidFill>
                  <a:srgbClr val="17375E"/>
                </a:solidFill>
                <a:latin typeface="Gill Sans" panose="020B0604020202020204" charset="0"/>
                <a:ea typeface="Cabin"/>
                <a:cs typeface="Cabin"/>
                <a:sym typeface="Cabin"/>
              </a:rPr>
              <a:t>		Andrew </a:t>
            </a:r>
            <a:r>
              <a:rPr lang="fr-FR" sz="2000" b="0" i="0" u="none" strike="noStrike" cap="none" smtClean="0">
                <a:solidFill>
                  <a:srgbClr val="17375E"/>
                </a:solidFill>
                <a:latin typeface="Gill Sans" panose="020B0604020202020204" charset="0"/>
                <a:ea typeface="Cabin"/>
                <a:cs typeface="Cabin"/>
                <a:sym typeface="Cabin"/>
              </a:rPr>
              <a:t>Carnegie</a:t>
            </a:r>
            <a:endParaRPr lang="fr-FR" sz="2000" b="0" i="0" u="none" strike="noStrike" cap="none">
              <a:solidFill>
                <a:srgbClr val="17375E"/>
              </a:solidFill>
              <a:latin typeface="Gill Sans" panose="020B0604020202020204" charset="0"/>
              <a:sym typeface="Arial"/>
            </a:endParaRPr>
          </a:p>
          <a:p>
            <a:pPr marL="0" marR="0" lvl="0" indent="0" algn="just" rtl="0">
              <a:lnSpc>
                <a:spcPts val="2000"/>
              </a:lnSpc>
              <a:spcBef>
                <a:spcPts val="1200"/>
              </a:spcBef>
              <a:spcAft>
                <a:spcPts val="1200"/>
              </a:spcAft>
              <a:buClr>
                <a:schemeClr val="dk1"/>
              </a:buClr>
              <a:buSzPct val="25000"/>
              <a:buFont typeface="Arial"/>
              <a:buNone/>
            </a:pPr>
            <a:endParaRPr sz="2000" b="0" i="0" u="none" strike="noStrike" cap="none">
              <a:solidFill>
                <a:srgbClr val="17375E"/>
              </a:solidFill>
              <a:latin typeface="Gill Sans" panose="020B0604020202020204" charset="0"/>
              <a:sym typeface="Arial"/>
            </a:endParaRPr>
          </a:p>
        </p:txBody>
      </p:sp>
      <p:pic>
        <p:nvPicPr>
          <p:cNvPr id="96" name="Shape 96"/>
          <p:cNvPicPr preferRelativeResize="0"/>
          <p:nvPr/>
        </p:nvPicPr>
        <p:blipFill rotWithShape="1">
          <a:blip r:embed="rId3">
            <a:alphaModFix/>
          </a:blip>
          <a:srcRect/>
          <a:stretch/>
        </p:blipFill>
        <p:spPr>
          <a:xfrm>
            <a:off x="4572000" y="3119119"/>
            <a:ext cx="4267200" cy="2840355"/>
          </a:xfrm>
          <a:prstGeom prst="rect">
            <a:avLst/>
          </a:prstGeom>
          <a:noFill/>
          <a:ln>
            <a:noFill/>
          </a:ln>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0F60858C-1976-4C11-A2C1-694D5C3DA8BC}" type="slidenum">
              <a:rPr lang="fr-FR" sz="1200" smtClean="0">
                <a:latin typeface="Gill Sans" panose="020B0604020202020204" charset="0"/>
              </a:rPr>
              <a:pPr algn="ctr"/>
              <a:t>4</a:t>
            </a:fld>
            <a:r>
              <a:rPr lang="fr-FR" sz="1200" smtClean="0">
                <a:latin typeface="Gill Sans" panose="020B0604020202020204" charset="0"/>
              </a:rPr>
              <a:t> / 26</a:t>
            </a:r>
            <a:endParaRPr lang="fr-FR" sz="1200">
              <a:latin typeface="Gill Sans" panose="020B060402020202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p:nvPr/>
        </p:nvSpPr>
        <p:spPr>
          <a:xfrm>
            <a:off x="304800" y="266513"/>
            <a:ext cx="8534400" cy="692337"/>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L="0" indent="0">
              <a:buClr>
                <a:srgbClr val="C2113A"/>
              </a:buClr>
              <a:buSzPct val="25000"/>
              <a:buFont typeface="Arial"/>
              <a:defRPr sz="1800" b="1">
                <a:solidFill>
                  <a:srgbClr val="C2113A"/>
                </a:solidFill>
                <a:latin typeface="Gill Sans" panose="020B0604020202020204" charset="0"/>
              </a:defRPr>
            </a:lvl1pPr>
          </a:lstStyle>
          <a:p>
            <a:r>
              <a:rPr lang="fr-FR" dirty="0">
                <a:sym typeface="Cabin"/>
              </a:rPr>
              <a:t>DISCUSSION : QUE SAVEZ-VOUS DES ÉQUIPES ?</a:t>
            </a:r>
          </a:p>
        </p:txBody>
      </p:sp>
      <p:sp>
        <p:nvSpPr>
          <p:cNvPr id="103" name="Shape 103"/>
          <p:cNvSpPr txBox="1"/>
          <p:nvPr/>
        </p:nvSpPr>
        <p:spPr>
          <a:xfrm>
            <a:off x="304224" y="958850"/>
            <a:ext cx="8534400" cy="4673600"/>
          </a:xfrm>
          <a:prstGeom prst="rect">
            <a:avLst/>
          </a:prstGeom>
          <a:solidFill>
            <a:srgbClr val="FFFFFF"/>
          </a:solidFill>
          <a:ln>
            <a:noFill/>
          </a:ln>
        </p:spPr>
        <p:txBody>
          <a:bodyPr wrap="square" lIns="0" tIns="0" rIns="0" bIns="0" anchor="t" anchorCtr="0">
            <a:noAutofit/>
          </a:bodyPr>
          <a:lstStyle/>
          <a:p>
            <a:pPr marR="0" lvl="0" algn="just" rtl="0">
              <a:lnSpc>
                <a:spcPts val="2000"/>
              </a:lnSpc>
              <a:spcBef>
                <a:spcPts val="1200"/>
              </a:spcBef>
              <a:spcAft>
                <a:spcPts val="1200"/>
              </a:spcAft>
              <a:buClr>
                <a:srgbClr val="17375E"/>
              </a:buClr>
              <a:buSzPct val="100000"/>
            </a:pPr>
            <a:r>
              <a:rPr lang="fr-FR" sz="2000" b="0" i="0" u="none" strike="noStrike" cap="none" dirty="0">
                <a:solidFill>
                  <a:srgbClr val="17375E"/>
                </a:solidFill>
                <a:latin typeface="Gill Sans" panose="020B0604020202020204" charset="0"/>
                <a:ea typeface="Cabin"/>
                <a:cs typeface="Cabin"/>
                <a:sym typeface="Cabin"/>
              </a:rPr>
              <a:t>Dans vos groupes, discutez des </a:t>
            </a:r>
            <a:r>
              <a:rPr lang="fr-FR" sz="2000" b="0" i="0" u="none" strike="noStrike" cap="none">
                <a:solidFill>
                  <a:srgbClr val="17375E"/>
                </a:solidFill>
                <a:latin typeface="Gill Sans" panose="020B0604020202020204" charset="0"/>
                <a:ea typeface="Cabin"/>
                <a:cs typeface="Cabin"/>
                <a:sym typeface="Cabin"/>
              </a:rPr>
              <a:t>questions </a:t>
            </a:r>
            <a:r>
              <a:rPr lang="fr-FR" sz="2000" b="0" i="0" u="none" strike="noStrike" cap="none" smtClean="0">
                <a:solidFill>
                  <a:srgbClr val="17375E"/>
                </a:solidFill>
                <a:latin typeface="Gill Sans" panose="020B0604020202020204" charset="0"/>
                <a:ea typeface="Cabin"/>
                <a:cs typeface="Cabin"/>
                <a:sym typeface="Cabin"/>
              </a:rPr>
              <a:t>suivantes :</a:t>
            </a:r>
            <a:endParaRPr sz="2000" b="0" i="0" u="none" strike="noStrike" cap="none" dirty="0">
              <a:solidFill>
                <a:srgbClr val="17375E"/>
              </a:solidFill>
              <a:latin typeface="Gill Sans" panose="020B0604020202020204" charset="0"/>
              <a:ea typeface="Cabin"/>
              <a:cs typeface="Cabin"/>
              <a:sym typeface="Cabin"/>
            </a:endParaRPr>
          </a:p>
          <a:p>
            <a:pPr marL="742950" marR="0" lvl="1" indent="-285750" algn="just" rtl="0">
              <a:lnSpc>
                <a:spcPts val="2000"/>
              </a:lnSpc>
              <a:spcBef>
                <a:spcPts val="1200"/>
              </a:spcBef>
              <a:spcAft>
                <a:spcPts val="1200"/>
              </a:spcAft>
              <a:buClr>
                <a:srgbClr val="17375E"/>
              </a:buClr>
              <a:buSzPct val="100000"/>
              <a:buFont typeface="Arial"/>
              <a:buChar char="•"/>
            </a:pPr>
            <a:r>
              <a:rPr lang="fr-FR" sz="2000" dirty="0" smtClean="0">
                <a:solidFill>
                  <a:srgbClr val="17375E"/>
                </a:solidFill>
                <a:latin typeface="Gill Sans" panose="020B0604020202020204" charset="0"/>
                <a:ea typeface="Cabin"/>
                <a:cs typeface="Cabin"/>
                <a:sym typeface="Cabin"/>
              </a:rPr>
              <a:t>De </a:t>
            </a:r>
            <a:r>
              <a:rPr lang="fr-FR" sz="2000" dirty="0">
                <a:solidFill>
                  <a:srgbClr val="17375E"/>
                </a:solidFill>
                <a:latin typeface="Gill Sans" panose="020B0604020202020204" charset="0"/>
                <a:ea typeface="Cabin"/>
                <a:cs typeface="Cabin"/>
                <a:sym typeface="Cabin"/>
              </a:rPr>
              <a:t>q</a:t>
            </a:r>
            <a:r>
              <a:rPr lang="fr-FR" sz="2000" b="0" i="0" u="none" strike="noStrike" cap="none" dirty="0">
                <a:solidFill>
                  <a:srgbClr val="17375E"/>
                </a:solidFill>
                <a:latin typeface="Gill Sans" panose="020B0604020202020204" charset="0"/>
                <a:ea typeface="Cabin"/>
                <a:cs typeface="Cabin"/>
                <a:sym typeface="Cabin"/>
              </a:rPr>
              <a:t>uelles équipes </a:t>
            </a:r>
            <a:r>
              <a:rPr lang="fr-FR" sz="2000" b="0" i="0" u="none" strike="noStrike" cap="none" dirty="0" smtClean="0">
                <a:solidFill>
                  <a:srgbClr val="17375E"/>
                </a:solidFill>
                <a:latin typeface="Gill Sans" panose="020B0604020202020204" charset="0"/>
                <a:ea typeface="Cabin"/>
                <a:cs typeface="Cabin"/>
                <a:sym typeface="Cabin"/>
              </a:rPr>
              <a:t>faites-vous </a:t>
            </a:r>
            <a:r>
              <a:rPr lang="fr-FR" sz="2000" b="0" i="0" u="none" strike="noStrike" cap="none" smtClean="0">
                <a:solidFill>
                  <a:srgbClr val="17375E"/>
                </a:solidFill>
                <a:latin typeface="Gill Sans" panose="020B0604020202020204" charset="0"/>
                <a:ea typeface="Cabin"/>
                <a:cs typeface="Cabin"/>
                <a:sym typeface="Cabin"/>
              </a:rPr>
              <a:t>partie ?</a:t>
            </a:r>
            <a:endParaRPr sz="2000" b="0" i="0" u="none" strike="noStrike" cap="none" dirty="0">
              <a:solidFill>
                <a:srgbClr val="17375E"/>
              </a:solidFill>
              <a:latin typeface="Gill Sans" panose="020B0604020202020204" charset="0"/>
              <a:ea typeface="Cabin"/>
              <a:cs typeface="Cabin"/>
              <a:sym typeface="Cabin"/>
            </a:endParaRPr>
          </a:p>
          <a:p>
            <a:pPr marL="742950" marR="0" lvl="1" indent="-285750" algn="just" rtl="0">
              <a:lnSpc>
                <a:spcPts val="2000"/>
              </a:lnSpc>
              <a:spcBef>
                <a:spcPts val="1200"/>
              </a:spcBef>
              <a:spcAft>
                <a:spcPts val="1200"/>
              </a:spcAft>
              <a:buClr>
                <a:srgbClr val="17375E"/>
              </a:buClr>
              <a:buSzPct val="100000"/>
              <a:buFont typeface="Arial"/>
              <a:buChar char="•"/>
            </a:pPr>
            <a:r>
              <a:rPr lang="fr-FR" sz="2000" b="0" i="0" u="none" strike="noStrike" cap="none" dirty="0">
                <a:solidFill>
                  <a:srgbClr val="17375E"/>
                </a:solidFill>
                <a:latin typeface="Gill Sans" panose="020B0604020202020204" charset="0"/>
                <a:ea typeface="Cabin"/>
                <a:cs typeface="Cabin"/>
                <a:sym typeface="Cabin"/>
              </a:rPr>
              <a:t>Pourquoi le travail d'équipe est-il </a:t>
            </a:r>
            <a:r>
              <a:rPr lang="fr-FR" sz="2000" b="0" i="0" u="none" strike="noStrike" cap="none">
                <a:solidFill>
                  <a:srgbClr val="17375E"/>
                </a:solidFill>
                <a:latin typeface="Gill Sans" panose="020B0604020202020204" charset="0"/>
                <a:ea typeface="Cabin"/>
                <a:cs typeface="Cabin"/>
                <a:sym typeface="Cabin"/>
              </a:rPr>
              <a:t>important </a:t>
            </a:r>
            <a:r>
              <a:rPr lang="fr-FR" sz="2000" b="0" i="0" u="none" strike="noStrike" cap="none" smtClean="0">
                <a:solidFill>
                  <a:srgbClr val="17375E"/>
                </a:solidFill>
                <a:latin typeface="Gill Sans" panose="020B0604020202020204" charset="0"/>
                <a:ea typeface="Cabin"/>
                <a:cs typeface="Cabin"/>
                <a:sym typeface="Cabin"/>
              </a:rPr>
              <a:t>?</a:t>
            </a:r>
            <a:endParaRPr sz="2000" b="0" i="0" u="none" strike="noStrike" cap="none" dirty="0">
              <a:solidFill>
                <a:srgbClr val="17375E"/>
              </a:solidFill>
              <a:latin typeface="Gill Sans" panose="020B0604020202020204" charset="0"/>
              <a:ea typeface="Cabin"/>
              <a:cs typeface="Cabin"/>
              <a:sym typeface="Cabin"/>
            </a:endParaRPr>
          </a:p>
          <a:p>
            <a:pPr marL="742950" marR="0" lvl="1" indent="-285750" algn="just" rtl="0">
              <a:lnSpc>
                <a:spcPts val="2000"/>
              </a:lnSpc>
              <a:spcBef>
                <a:spcPts val="1200"/>
              </a:spcBef>
              <a:spcAft>
                <a:spcPts val="1200"/>
              </a:spcAft>
              <a:buClr>
                <a:srgbClr val="17375E"/>
              </a:buClr>
              <a:buSzPct val="100000"/>
              <a:buFont typeface="Arial"/>
              <a:buChar char="•"/>
            </a:pPr>
            <a:r>
              <a:rPr lang="fr-FR" sz="2000" b="0" i="0" u="none" strike="noStrike" cap="none" dirty="0">
                <a:solidFill>
                  <a:srgbClr val="17375E"/>
                </a:solidFill>
                <a:latin typeface="Gill Sans" panose="020B0604020202020204" charset="0"/>
                <a:ea typeface="Cabin"/>
                <a:cs typeface="Cabin"/>
                <a:sym typeface="Cabin"/>
              </a:rPr>
              <a:t>Quelles sont vos pires et meilleures expériences d'équipe et </a:t>
            </a:r>
            <a:r>
              <a:rPr lang="fr-FR" sz="2000" b="0" i="0" u="none" strike="noStrike" cap="none" dirty="0" smtClean="0">
                <a:solidFill>
                  <a:srgbClr val="17375E"/>
                </a:solidFill>
                <a:latin typeface="Gill Sans" panose="020B0604020202020204" charset="0"/>
                <a:ea typeface="Cabin"/>
                <a:cs typeface="Cabin"/>
                <a:sym typeface="Cabin"/>
              </a:rPr>
              <a:t>qu’est-ce </a:t>
            </a:r>
            <a:r>
              <a:rPr lang="fr-FR" sz="2000" b="0" i="0" u="none" strike="noStrike" cap="none" dirty="0">
                <a:solidFill>
                  <a:srgbClr val="17375E"/>
                </a:solidFill>
                <a:latin typeface="Gill Sans" panose="020B0604020202020204" charset="0"/>
                <a:ea typeface="Cabin"/>
                <a:cs typeface="Cabin"/>
                <a:sym typeface="Cabin"/>
              </a:rPr>
              <a:t>qui </a:t>
            </a:r>
            <a:r>
              <a:rPr lang="fr-FR" sz="2000" b="0" i="0" u="none" strike="noStrike" cap="none" dirty="0" smtClean="0">
                <a:solidFill>
                  <a:srgbClr val="17375E"/>
                </a:solidFill>
                <a:latin typeface="Gill Sans" panose="020B0604020202020204" charset="0"/>
                <a:ea typeface="Cabin"/>
                <a:cs typeface="Cabin"/>
                <a:sym typeface="Cabin"/>
              </a:rPr>
              <a:t>en a fait une </a:t>
            </a:r>
            <a:r>
              <a:rPr lang="fr-FR" sz="2000" b="0" i="0" u="none" strike="noStrike" cap="none" dirty="0">
                <a:solidFill>
                  <a:srgbClr val="17375E"/>
                </a:solidFill>
                <a:latin typeface="Gill Sans" panose="020B0604020202020204" charset="0"/>
                <a:ea typeface="Cabin"/>
                <a:cs typeface="Cabin"/>
                <a:sym typeface="Cabin"/>
              </a:rPr>
              <a:t>bonne ou une mauvaise </a:t>
            </a:r>
            <a:r>
              <a:rPr lang="fr-FR" sz="2000" b="0" i="0" u="none" strike="noStrike" cap="none">
                <a:solidFill>
                  <a:srgbClr val="17375E"/>
                </a:solidFill>
                <a:latin typeface="Gill Sans" panose="020B0604020202020204" charset="0"/>
                <a:ea typeface="Cabin"/>
                <a:cs typeface="Cabin"/>
                <a:sym typeface="Cabin"/>
              </a:rPr>
              <a:t>expérience </a:t>
            </a:r>
            <a:r>
              <a:rPr lang="fr-FR" sz="2000" b="0" i="0" u="none" strike="noStrike" cap="none" smtClean="0">
                <a:solidFill>
                  <a:srgbClr val="17375E"/>
                </a:solidFill>
                <a:latin typeface="Gill Sans" panose="020B0604020202020204" charset="0"/>
                <a:ea typeface="Cabin"/>
                <a:cs typeface="Cabin"/>
                <a:sym typeface="Cabin"/>
              </a:rPr>
              <a:t>?</a:t>
            </a:r>
            <a:endParaRPr sz="2000" b="0" i="0" u="none" strike="noStrike" cap="none" dirty="0">
              <a:solidFill>
                <a:srgbClr val="17375E"/>
              </a:solidFill>
              <a:latin typeface="Gill Sans" panose="020B0604020202020204" charset="0"/>
              <a:ea typeface="Cabin"/>
              <a:cs typeface="Cabin"/>
              <a:sym typeface="Cabin"/>
            </a:endParaRPr>
          </a:p>
          <a:p>
            <a:pPr marL="742950" marR="0" lvl="1" indent="-28575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De q</a:t>
            </a:r>
            <a:r>
              <a:rPr lang="fr-FR" sz="2000" b="0" i="0" u="none" strike="noStrike" cap="none" dirty="0">
                <a:solidFill>
                  <a:srgbClr val="17375E"/>
                </a:solidFill>
                <a:latin typeface="Gill Sans" panose="020B0604020202020204" charset="0"/>
                <a:ea typeface="Cabin"/>
                <a:cs typeface="Cabin"/>
                <a:sym typeface="Cabin"/>
              </a:rPr>
              <a:t>uelles compétences avez-vous besoin pour travailler efficacement </a:t>
            </a:r>
            <a:r>
              <a:rPr lang="fr-FR" sz="2000" b="0" i="0" u="none" strike="noStrike" cap="none" dirty="0" smtClean="0">
                <a:solidFill>
                  <a:srgbClr val="17375E"/>
                </a:solidFill>
                <a:latin typeface="Gill Sans" panose="020B0604020202020204" charset="0"/>
                <a:ea typeface="Cabin"/>
                <a:cs typeface="Cabin"/>
                <a:sym typeface="Cabin"/>
              </a:rPr>
              <a:t>en </a:t>
            </a:r>
            <a:r>
              <a:rPr lang="fr-FR" sz="2000" b="0" i="0" u="none" strike="noStrike" cap="none" smtClean="0">
                <a:solidFill>
                  <a:srgbClr val="17375E"/>
                </a:solidFill>
                <a:latin typeface="Gill Sans" panose="020B0604020202020204" charset="0"/>
                <a:ea typeface="Cabin"/>
                <a:cs typeface="Cabin"/>
                <a:sym typeface="Cabin"/>
              </a:rPr>
              <a:t>équipe ?</a:t>
            </a:r>
            <a:endParaRPr sz="2000" dirty="0">
              <a:solidFill>
                <a:srgbClr val="17375E"/>
              </a:solidFill>
              <a:latin typeface="Gill Sans" panose="020B0604020202020204" charset="0"/>
              <a:sym typeface="Arial"/>
            </a:endParaRPr>
          </a:p>
          <a:p>
            <a:pPr marL="285750" marR="0" lvl="0" indent="-285750" algn="just" rtl="0">
              <a:lnSpc>
                <a:spcPts val="2000"/>
              </a:lnSpc>
              <a:spcBef>
                <a:spcPts val="1200"/>
              </a:spcBef>
              <a:spcAft>
                <a:spcPts val="1200"/>
              </a:spcAft>
              <a:buClr>
                <a:schemeClr val="dk1"/>
              </a:buClr>
              <a:buFont typeface="Arial"/>
              <a:buNone/>
            </a:pPr>
            <a:endParaRPr sz="2000" b="0" i="0" u="none" strike="noStrike" cap="none" dirty="0">
              <a:solidFill>
                <a:srgbClr val="17375E"/>
              </a:solidFill>
              <a:latin typeface="Gill Sans" panose="020B0604020202020204" charset="0"/>
              <a:sym typeface="Arial"/>
            </a:endParaRP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9B4D5179-A1DE-4EF7-B14F-28B34533DAC7}" type="slidenum">
              <a:rPr lang="fr-FR" sz="1200" smtClean="0">
                <a:latin typeface="Gill Sans" panose="020B0604020202020204" charset="0"/>
              </a:rPr>
              <a:pPr algn="ctr"/>
              <a:t>5</a:t>
            </a:fld>
            <a:r>
              <a:rPr lang="fr-FR" sz="1200" smtClean="0">
                <a:latin typeface="Gill Sans" panose="020B0604020202020204" charset="0"/>
              </a:rPr>
              <a:t> / 26</a:t>
            </a:r>
            <a:endParaRPr lang="fr-FR" sz="1200">
              <a:latin typeface="Gill Sans" panose="020B060402020202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04800" y="266513"/>
            <a:ext cx="8534400" cy="692337"/>
          </a:xfrm>
          <a:prstGeom prst="rect">
            <a:avLst/>
          </a:prstGeom>
          <a:noFill/>
          <a:ln>
            <a:noFill/>
          </a:ln>
        </p:spPr>
        <p:txBody>
          <a:bodyPr wrap="square" lIns="0" tIns="0" rIns="0" bIns="0" anchor="t" anchorCtr="0">
            <a:noAutofit/>
          </a:bodyPr>
          <a:lstStyle/>
          <a:p>
            <a:pPr algn="l">
              <a:buClr>
                <a:srgbClr val="C2113A"/>
              </a:buClr>
              <a:buSzPct val="25000"/>
            </a:pPr>
            <a:r>
              <a:rPr lang="fr-FR" sz="1800" b="1">
                <a:solidFill>
                  <a:srgbClr val="C2113A"/>
                </a:solidFill>
                <a:latin typeface="Gill Sans" panose="020B0604020202020204" charset="0"/>
                <a:sym typeface="Cabin"/>
              </a:rPr>
              <a:t>POURQUOI EST-IL IMPORTANT DE TRAVAILLER EN EQUIPE ?</a:t>
            </a:r>
          </a:p>
        </p:txBody>
      </p:sp>
      <p:sp>
        <p:nvSpPr>
          <p:cNvPr id="110" name="Shape 110"/>
          <p:cNvSpPr txBox="1">
            <a:spLocks noGrp="1"/>
          </p:cNvSpPr>
          <p:nvPr>
            <p:ph type="body" idx="1"/>
          </p:nvPr>
        </p:nvSpPr>
        <p:spPr>
          <a:xfrm>
            <a:off x="304225" y="958849"/>
            <a:ext cx="8534400" cy="4673600"/>
          </a:xfrm>
          <a:prstGeom prst="rect">
            <a:avLst/>
          </a:prstGeom>
          <a:solidFill>
            <a:srgbClr val="FFFFFF"/>
          </a:solidFill>
          <a:ln>
            <a:noFill/>
          </a:ln>
        </p:spPr>
        <p:txBody>
          <a:bodyPr wrap="square" lIns="0" tIns="0" rIns="0" bIns="0" anchor="t" anchorCtr="0">
            <a:noAutofit/>
          </a:bodyPr>
          <a:lstStyle/>
          <a:p>
            <a:pPr marL="0" marR="0" lvl="0" indent="0" algn="just" rtl="0">
              <a:lnSpc>
                <a:spcPts val="2000"/>
              </a:lnSpc>
              <a:spcBef>
                <a:spcPts val="1200"/>
              </a:spcBef>
              <a:spcAft>
                <a:spcPts val="1200"/>
              </a:spcAft>
              <a:buClr>
                <a:srgbClr val="002060"/>
              </a:buClr>
              <a:buSzPct val="100000"/>
              <a:buNone/>
            </a:pPr>
            <a:r>
              <a:rPr lang="fr-FR" sz="2000" b="0" i="0" u="none" strike="noStrike" cap="none" dirty="0" smtClean="0">
                <a:solidFill>
                  <a:srgbClr val="17375E"/>
                </a:solidFill>
                <a:latin typeface="Gill Sans" panose="020B0604020202020204" charset="0"/>
                <a:ea typeface="Cabin"/>
                <a:cs typeface="Cabin"/>
                <a:sym typeface="Cabin"/>
              </a:rPr>
              <a:t>Vous faites partie d’une </a:t>
            </a:r>
            <a:r>
              <a:rPr lang="fr-FR" sz="2000" b="0" i="0" u="none" strike="noStrike" cap="none" dirty="0">
                <a:solidFill>
                  <a:srgbClr val="17375E"/>
                </a:solidFill>
                <a:latin typeface="Gill Sans" panose="020B0604020202020204" charset="0"/>
                <a:ea typeface="Cabin"/>
                <a:cs typeface="Cabin"/>
                <a:sym typeface="Cabin"/>
              </a:rPr>
              <a:t>équipe </a:t>
            </a:r>
            <a:r>
              <a:rPr lang="fr-FR" sz="2000" b="0" i="0" u="none" strike="noStrike" cap="none" dirty="0" smtClean="0">
                <a:solidFill>
                  <a:srgbClr val="17375E"/>
                </a:solidFill>
                <a:latin typeface="Gill Sans" panose="020B0604020202020204" charset="0"/>
                <a:ea typeface="Cabin"/>
                <a:cs typeface="Cabin"/>
                <a:sym typeface="Cabin"/>
              </a:rPr>
              <a:t>familiale</a:t>
            </a:r>
            <a:endParaRPr sz="2000" b="0" i="0" u="none" strike="noStrike" cap="none" dirty="0">
              <a:solidFill>
                <a:srgbClr val="17375E"/>
              </a:solidFill>
              <a:latin typeface="Gill Sans" panose="020B0604020202020204" charset="0"/>
              <a:ea typeface="Cabin"/>
              <a:cs typeface="Cabin"/>
              <a:sym typeface="Cabin"/>
            </a:endParaRPr>
          </a:p>
          <a:p>
            <a:pPr marL="0" marR="0" lvl="0" indent="0" algn="just" rtl="0">
              <a:lnSpc>
                <a:spcPts val="2000"/>
              </a:lnSpc>
              <a:spcBef>
                <a:spcPts val="1200"/>
              </a:spcBef>
              <a:spcAft>
                <a:spcPts val="1200"/>
              </a:spcAft>
              <a:buClr>
                <a:srgbClr val="002060"/>
              </a:buClr>
              <a:buSzPct val="100000"/>
              <a:buNone/>
            </a:pPr>
            <a:r>
              <a:rPr lang="fr-FR" sz="2000" b="0" i="0" u="none" strike="noStrike" cap="none" dirty="0">
                <a:solidFill>
                  <a:srgbClr val="17375E"/>
                </a:solidFill>
                <a:latin typeface="Gill Sans" panose="020B0604020202020204" charset="0"/>
                <a:ea typeface="Cabin"/>
                <a:cs typeface="Cabin"/>
                <a:sym typeface="Cabin"/>
              </a:rPr>
              <a:t>Vous devrez peut-être faire un travail de groupe </a:t>
            </a:r>
            <a:r>
              <a:rPr lang="fr-FR" sz="2000" dirty="0">
                <a:solidFill>
                  <a:srgbClr val="17375E"/>
                </a:solidFill>
                <a:latin typeface="Gill Sans" panose="020B0604020202020204" charset="0"/>
                <a:ea typeface="Cabin"/>
                <a:cs typeface="Cabin"/>
                <a:sym typeface="Cabin"/>
              </a:rPr>
              <a:t>durant vos </a:t>
            </a:r>
            <a:r>
              <a:rPr lang="fr-FR" sz="2000" dirty="0" smtClean="0">
                <a:solidFill>
                  <a:srgbClr val="17375E"/>
                </a:solidFill>
                <a:latin typeface="Gill Sans" panose="020B0604020202020204" charset="0"/>
                <a:ea typeface="Cabin"/>
                <a:cs typeface="Cabin"/>
                <a:sym typeface="Cabin"/>
              </a:rPr>
              <a:t>études</a:t>
            </a:r>
            <a:endParaRPr sz="2000" b="0" i="0" u="none" strike="noStrike" cap="none" dirty="0">
              <a:solidFill>
                <a:srgbClr val="17375E"/>
              </a:solidFill>
              <a:latin typeface="Gill Sans" panose="020B0604020202020204" charset="0"/>
              <a:ea typeface="Cabin"/>
              <a:cs typeface="Cabin"/>
              <a:sym typeface="Cabin"/>
            </a:endParaRPr>
          </a:p>
          <a:p>
            <a:pPr marL="0" marR="0" lvl="0" indent="0" algn="just" rtl="0">
              <a:lnSpc>
                <a:spcPts val="2000"/>
              </a:lnSpc>
              <a:spcBef>
                <a:spcPts val="1200"/>
              </a:spcBef>
              <a:spcAft>
                <a:spcPts val="1200"/>
              </a:spcAft>
              <a:buClr>
                <a:srgbClr val="002060"/>
              </a:buClr>
              <a:buSzPct val="100000"/>
              <a:buNone/>
            </a:pPr>
            <a:r>
              <a:rPr lang="fr-FR" sz="2000" b="0" i="0" u="none" strike="noStrike" cap="none" dirty="0">
                <a:solidFill>
                  <a:srgbClr val="17375E"/>
                </a:solidFill>
                <a:latin typeface="Gill Sans" panose="020B0604020202020204" charset="0"/>
                <a:ea typeface="Cabin"/>
                <a:cs typeface="Cabin"/>
                <a:sym typeface="Cabin"/>
              </a:rPr>
              <a:t>Peut-être appartenez-vous à une équipe de </a:t>
            </a:r>
            <a:r>
              <a:rPr lang="fr-FR" sz="2000" b="0" i="0" u="none" strike="noStrike" cap="none" dirty="0" smtClean="0">
                <a:solidFill>
                  <a:srgbClr val="17375E"/>
                </a:solidFill>
                <a:latin typeface="Gill Sans" panose="020B0604020202020204" charset="0"/>
                <a:ea typeface="Cabin"/>
                <a:cs typeface="Cabin"/>
                <a:sym typeface="Cabin"/>
              </a:rPr>
              <a:t>sport</a:t>
            </a:r>
            <a:endParaRPr sz="2000" b="0" i="0" u="none" strike="noStrike" cap="none" dirty="0">
              <a:solidFill>
                <a:srgbClr val="17375E"/>
              </a:solidFill>
              <a:latin typeface="Gill Sans" panose="020B0604020202020204" charset="0"/>
              <a:ea typeface="Cabin"/>
              <a:cs typeface="Cabin"/>
              <a:sym typeface="Cabin"/>
            </a:endParaRPr>
          </a:p>
          <a:p>
            <a:pPr marL="0" marR="0" lvl="0" indent="0" algn="just" rtl="0">
              <a:lnSpc>
                <a:spcPts val="2000"/>
              </a:lnSpc>
              <a:spcBef>
                <a:spcPts val="1200"/>
              </a:spcBef>
              <a:spcAft>
                <a:spcPts val="1200"/>
              </a:spcAft>
              <a:buClr>
                <a:srgbClr val="002060"/>
              </a:buClr>
              <a:buSzPct val="100000"/>
              <a:buNone/>
            </a:pPr>
            <a:r>
              <a:rPr lang="fr-FR" sz="2000" b="0" i="0" u="none" strike="noStrike" cap="none" dirty="0">
                <a:solidFill>
                  <a:srgbClr val="17375E"/>
                </a:solidFill>
                <a:latin typeface="Gill Sans" panose="020B0604020202020204" charset="0"/>
                <a:ea typeface="Cabin"/>
                <a:cs typeface="Cabin"/>
                <a:sym typeface="Cabin"/>
              </a:rPr>
              <a:t>Le travail d'équipe est une compétence de vie importante !</a:t>
            </a:r>
          </a:p>
          <a:p>
            <a:pPr marL="0" marR="0" lvl="0" indent="0" algn="just" rtl="0">
              <a:lnSpc>
                <a:spcPts val="2000"/>
              </a:lnSpc>
              <a:spcBef>
                <a:spcPts val="1200"/>
              </a:spcBef>
              <a:spcAft>
                <a:spcPts val="1200"/>
              </a:spcAft>
              <a:buClr>
                <a:schemeClr val="dk1"/>
              </a:buClr>
              <a:buSzPct val="100000"/>
              <a:buNone/>
            </a:pPr>
            <a:endParaRPr sz="2000" b="0" i="0" u="none" strike="noStrike" cap="none" dirty="0">
              <a:solidFill>
                <a:srgbClr val="17375E"/>
              </a:solidFill>
              <a:latin typeface="Gill Sans" panose="020B0604020202020204" charset="0"/>
              <a:ea typeface="Cabin"/>
              <a:cs typeface="Cabin"/>
              <a:sym typeface="Cabin"/>
            </a:endParaRPr>
          </a:p>
        </p:txBody>
      </p:sp>
      <p:pic>
        <p:nvPicPr>
          <p:cNvPr id="111" name="Shape 111"/>
          <p:cNvPicPr preferRelativeResize="0"/>
          <p:nvPr/>
        </p:nvPicPr>
        <p:blipFill rotWithShape="1">
          <a:blip r:embed="rId3">
            <a:alphaModFix/>
          </a:blip>
          <a:srcRect/>
          <a:stretch/>
        </p:blipFill>
        <p:spPr>
          <a:xfrm>
            <a:off x="6413500" y="1951702"/>
            <a:ext cx="2511189" cy="1671511"/>
          </a:xfrm>
          <a:prstGeom prst="rect">
            <a:avLst/>
          </a:prstGeom>
          <a:noFill/>
          <a:ln>
            <a:noFill/>
          </a:ln>
        </p:spPr>
      </p:pic>
      <p:pic>
        <p:nvPicPr>
          <p:cNvPr id="112" name="Shape 112"/>
          <p:cNvPicPr preferRelativeResize="0"/>
          <p:nvPr/>
        </p:nvPicPr>
        <p:blipFill rotWithShape="1">
          <a:blip r:embed="rId4">
            <a:alphaModFix/>
          </a:blip>
          <a:srcRect/>
          <a:stretch/>
        </p:blipFill>
        <p:spPr>
          <a:xfrm>
            <a:off x="6413500" y="4385826"/>
            <a:ext cx="2120900" cy="1411724"/>
          </a:xfrm>
          <a:prstGeom prst="rect">
            <a:avLst/>
          </a:prstGeom>
          <a:noFill/>
          <a:ln>
            <a:noFill/>
          </a:ln>
        </p:spPr>
      </p:pic>
      <p:pic>
        <p:nvPicPr>
          <p:cNvPr id="113" name="Shape 113"/>
          <p:cNvPicPr preferRelativeResize="0"/>
          <p:nvPr/>
        </p:nvPicPr>
        <p:blipFill rotWithShape="1">
          <a:blip r:embed="rId5">
            <a:alphaModFix/>
          </a:blip>
          <a:srcRect t="6912" b="5368"/>
          <a:stretch/>
        </p:blipFill>
        <p:spPr>
          <a:xfrm>
            <a:off x="6413499" y="4149080"/>
            <a:ext cx="2511189" cy="1648470"/>
          </a:xfrm>
          <a:prstGeom prst="rect">
            <a:avLst/>
          </a:prstGeom>
          <a:noFill/>
          <a:ln>
            <a:noFill/>
          </a:ln>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60B9FF86-C9AD-46B6-A177-D49F3810DC50}" type="slidenum">
              <a:rPr lang="fr-FR" sz="1200" smtClean="0">
                <a:latin typeface="Gill Sans" panose="020B0604020202020204" charset="0"/>
              </a:rPr>
              <a:pPr algn="ctr"/>
              <a:t>6</a:t>
            </a:fld>
            <a:r>
              <a:rPr lang="fr-FR" sz="1200" smtClean="0">
                <a:latin typeface="Gill Sans" panose="020B0604020202020204" charset="0"/>
              </a:rPr>
              <a:t> / 26</a:t>
            </a:r>
            <a:endParaRPr lang="fr-FR" sz="1200">
              <a:latin typeface="Gill Sans" panose="020B060402020202020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304225" y="958850"/>
            <a:ext cx="8534400" cy="4673600"/>
          </a:xfrm>
          <a:prstGeom prst="rect">
            <a:avLst/>
          </a:prstGeom>
          <a:solidFill>
            <a:srgbClr val="FFFFFF"/>
          </a:solidFill>
          <a:ln>
            <a:noFill/>
          </a:ln>
        </p:spPr>
        <p:txBody>
          <a:bodyPr wrap="square" lIns="0" tIns="0" rIns="0" bIns="0" anchor="t" anchorCtr="0">
            <a:noAutofit/>
          </a:bodyPr>
          <a:lstStyle/>
          <a:p>
            <a:pPr marL="0" marR="0" lvl="0" indent="0" algn="just" rtl="0">
              <a:lnSpc>
                <a:spcPts val="2000"/>
              </a:lnSpc>
              <a:spcBef>
                <a:spcPts val="1200"/>
              </a:spcBef>
              <a:spcAft>
                <a:spcPts val="1200"/>
              </a:spcAft>
              <a:buClr>
                <a:srgbClr val="002060"/>
              </a:buClr>
              <a:buSzPct val="100000"/>
              <a:buNone/>
            </a:pPr>
            <a:r>
              <a:rPr lang="fr-FR" sz="2000" b="0" i="0" u="none" strike="noStrike" cap="none" dirty="0">
                <a:solidFill>
                  <a:srgbClr val="17375E"/>
                </a:solidFill>
                <a:latin typeface="Gill Sans" panose="020B0604020202020204" charset="0"/>
                <a:ea typeface="Cabin"/>
                <a:cs typeface="Cabin"/>
                <a:sym typeface="Cabin"/>
              </a:rPr>
              <a:t>Parce que pour le recruteur un bon candidat est un candidat qui travaille en </a:t>
            </a:r>
            <a:r>
              <a:rPr lang="fr-FR" sz="2000" b="0" i="0" u="none" strike="noStrike" cap="none" dirty="0" smtClean="0">
                <a:solidFill>
                  <a:srgbClr val="17375E"/>
                </a:solidFill>
                <a:latin typeface="Gill Sans" panose="020B0604020202020204" charset="0"/>
                <a:ea typeface="Cabin"/>
                <a:cs typeface="Cabin"/>
                <a:sym typeface="Cabin"/>
              </a:rPr>
              <a:t>équipe, les </a:t>
            </a:r>
            <a:r>
              <a:rPr lang="fr-FR" sz="2000" b="0" i="0" u="none" strike="noStrike" cap="none" dirty="0">
                <a:solidFill>
                  <a:srgbClr val="17375E"/>
                </a:solidFill>
                <a:latin typeface="Gill Sans" panose="020B0604020202020204" charset="0"/>
                <a:ea typeface="Cabin"/>
                <a:cs typeface="Cabin"/>
                <a:sym typeface="Cabin"/>
              </a:rPr>
              <a:t>compétences clés que les recruteurs recherchent </a:t>
            </a:r>
            <a:r>
              <a:rPr lang="fr-FR" sz="2000" b="0" i="0" u="none" strike="noStrike" cap="none" dirty="0" smtClean="0">
                <a:solidFill>
                  <a:srgbClr val="17375E"/>
                </a:solidFill>
                <a:latin typeface="Gill Sans" panose="020B0604020202020204" charset="0"/>
                <a:ea typeface="Cabin"/>
                <a:cs typeface="Cabin"/>
                <a:sym typeface="Cabin"/>
              </a:rPr>
              <a:t>:</a:t>
            </a:r>
            <a:endParaRPr sz="2000" b="0" i="0" u="none" strike="noStrike" cap="none" dirty="0">
              <a:solidFill>
                <a:srgbClr val="17375E"/>
              </a:solidFill>
              <a:latin typeface="Gill Sans" panose="020B0604020202020204" charset="0"/>
              <a:ea typeface="Cabin"/>
              <a:cs typeface="Cabin"/>
              <a:sym typeface="Cabin"/>
            </a:endParaRPr>
          </a:p>
          <a:p>
            <a:pPr marL="0" marR="0" lvl="0" indent="0" algn="just" rtl="0">
              <a:lnSpc>
                <a:spcPts val="2000"/>
              </a:lnSpc>
              <a:spcBef>
                <a:spcPts val="1200"/>
              </a:spcBef>
              <a:spcAft>
                <a:spcPts val="1200"/>
              </a:spcAft>
              <a:buClr>
                <a:schemeClr val="dk1"/>
              </a:buClr>
              <a:buSzPct val="25000"/>
              <a:buFont typeface="Arial"/>
              <a:buNone/>
            </a:pPr>
            <a:endParaRPr sz="2000" b="0" i="0" u="none" strike="noStrike" cap="none" dirty="0">
              <a:solidFill>
                <a:srgbClr val="17375E"/>
              </a:solidFill>
              <a:latin typeface="Gill Sans" panose="020B0604020202020204" charset="0"/>
              <a:sym typeface="Arial"/>
            </a:endParaRPr>
          </a:p>
        </p:txBody>
      </p:sp>
      <p:sp>
        <p:nvSpPr>
          <p:cNvPr id="120" name="Shape 120"/>
          <p:cNvSpPr txBox="1"/>
          <p:nvPr/>
        </p:nvSpPr>
        <p:spPr>
          <a:xfrm>
            <a:off x="304800" y="266513"/>
            <a:ext cx="8534400" cy="692337"/>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L="0" indent="0">
              <a:buClr>
                <a:srgbClr val="C2113A"/>
              </a:buClr>
              <a:buSzPct val="25000"/>
              <a:buFont typeface="Arial"/>
              <a:defRPr sz="1800" b="1">
                <a:solidFill>
                  <a:srgbClr val="C2113A"/>
                </a:solidFill>
                <a:latin typeface="Gill Sans" panose="020B0604020202020204" charset="0"/>
              </a:defRPr>
            </a:lvl1pPr>
          </a:lstStyle>
          <a:p>
            <a:r>
              <a:rPr lang="fr-FR" dirty="0">
                <a:sym typeface="Cabin"/>
              </a:rPr>
              <a:t>POURQUOI LE TRAVAIL D’EQUIPE EST-IL IMPORTANT ?</a:t>
            </a:r>
          </a:p>
        </p:txBody>
      </p:sp>
      <p:sp>
        <p:nvSpPr>
          <p:cNvPr id="121" name="Shape 121"/>
          <p:cNvSpPr txBox="1"/>
          <p:nvPr/>
        </p:nvSpPr>
        <p:spPr>
          <a:xfrm>
            <a:off x="6073254" y="5902191"/>
            <a:ext cx="3070746" cy="191105"/>
          </a:xfrm>
          <a:prstGeom prst="rect">
            <a:avLst/>
          </a:prstGeom>
          <a:solidFill>
            <a:srgbClr val="FFFFFF"/>
          </a:solidFill>
          <a:ln>
            <a:noFill/>
          </a:ln>
        </p:spPr>
        <p:txBody>
          <a:bodyPr wrap="square" lIns="0" tIns="0" rIns="0" bIns="0" anchor="t" anchorCtr="0">
            <a:noAutofit/>
          </a:bodyPr>
          <a:lstStyle/>
          <a:p>
            <a:pPr marL="0" marR="0" lvl="0" indent="0" algn="just" rtl="0">
              <a:lnSpc>
                <a:spcPts val="2000"/>
              </a:lnSpc>
              <a:spcBef>
                <a:spcPts val="1200"/>
              </a:spcBef>
              <a:spcAft>
                <a:spcPts val="1200"/>
              </a:spcAft>
              <a:buSzPct val="25000"/>
              <a:buNone/>
            </a:pPr>
            <a:r>
              <a:rPr lang="fr-FR" i="1" dirty="0" smtClean="0">
                <a:solidFill>
                  <a:srgbClr val="17375E"/>
                </a:solidFill>
                <a:latin typeface="Gill Sans" panose="020B0604020202020204" charset="0"/>
                <a:ea typeface="Cabin"/>
                <a:cs typeface="Cabin"/>
                <a:sym typeface="Cabin"/>
              </a:rPr>
              <a:t>NACE : 2017</a:t>
            </a:r>
            <a:endParaRPr lang="fr-FR" i="1" dirty="0">
              <a:solidFill>
                <a:srgbClr val="17375E"/>
              </a:solidFill>
              <a:latin typeface="Gill Sans" panose="020B0604020202020204" charset="0"/>
              <a:ea typeface="Cabin"/>
              <a:cs typeface="Cabin"/>
              <a:sym typeface="Cabin"/>
            </a:endParaRPr>
          </a:p>
        </p:txBody>
      </p:sp>
      <p:grpSp>
        <p:nvGrpSpPr>
          <p:cNvPr id="5" name="Shape 189"/>
          <p:cNvGrpSpPr/>
          <p:nvPr/>
        </p:nvGrpSpPr>
        <p:grpSpPr>
          <a:xfrm>
            <a:off x="304225" y="1563712"/>
            <a:ext cx="8534400" cy="4457576"/>
            <a:chOff x="1" y="1668"/>
            <a:chExt cx="8229598" cy="4151147"/>
          </a:xfrm>
        </p:grpSpPr>
        <p:sp>
          <p:nvSpPr>
            <p:cNvPr id="6" name="Shape 190"/>
            <p:cNvSpPr/>
            <p:nvPr/>
          </p:nvSpPr>
          <p:spPr>
            <a:xfrm rot="5400000">
              <a:off x="-70440" y="72110"/>
              <a:ext cx="469610" cy="328726"/>
            </a:xfrm>
            <a:prstGeom prst="chevron">
              <a:avLst>
                <a:gd name="adj" fmla="val 50000"/>
              </a:avLst>
            </a:prstGeom>
            <a:solidFill>
              <a:schemeClr val="accent2"/>
            </a:solidFill>
            <a:ln w="9525" cap="flat" cmpd="sng">
              <a:solidFill>
                <a:schemeClr val="accent1"/>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sz="1600"/>
            </a:p>
          </p:txBody>
        </p:sp>
        <p:sp>
          <p:nvSpPr>
            <p:cNvPr id="7" name="Shape 191"/>
            <p:cNvSpPr txBox="1"/>
            <p:nvPr/>
          </p:nvSpPr>
          <p:spPr>
            <a:xfrm>
              <a:off x="1" y="166032"/>
              <a:ext cx="328726" cy="140884"/>
            </a:xfrm>
            <a:prstGeom prst="rect">
              <a:avLst/>
            </a:prstGeom>
            <a:noFill/>
            <a:ln>
              <a:noFill/>
            </a:ln>
          </p:spPr>
          <p:txBody>
            <a:bodyPr lIns="5700" tIns="5700" rIns="5700" bIns="57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fr-FR" sz="1600" b="0" i="0" u="none" strike="noStrike" cap="none">
                  <a:solidFill>
                    <a:schemeClr val="lt1"/>
                  </a:solidFill>
                  <a:latin typeface="Calibri"/>
                  <a:ea typeface="Calibri"/>
                  <a:cs typeface="Calibri"/>
                  <a:sym typeface="Calibri"/>
                </a:rPr>
                <a:t>1</a:t>
              </a:r>
            </a:p>
          </p:txBody>
        </p:sp>
        <p:sp>
          <p:nvSpPr>
            <p:cNvPr id="8" name="Shape 192"/>
            <p:cNvSpPr/>
            <p:nvPr/>
          </p:nvSpPr>
          <p:spPr>
            <a:xfrm rot="5400000">
              <a:off x="4126539" y="-3796142"/>
              <a:ext cx="305247" cy="7900872"/>
            </a:xfrm>
            <a:prstGeom prst="round2SameRect">
              <a:avLst>
                <a:gd name="adj1" fmla="val 16667"/>
                <a:gd name="adj2" fmla="val 0"/>
              </a:avLst>
            </a:prstGeom>
            <a:solidFill>
              <a:schemeClr val="lt1">
                <a:alpha val="89803"/>
              </a:schemeClr>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1600"/>
            </a:p>
          </p:txBody>
        </p:sp>
        <p:sp>
          <p:nvSpPr>
            <p:cNvPr id="9" name="Shape 193"/>
            <p:cNvSpPr txBox="1"/>
            <p:nvPr/>
          </p:nvSpPr>
          <p:spPr>
            <a:xfrm>
              <a:off x="328728" y="16571"/>
              <a:ext cx="7885971" cy="275445"/>
            </a:xfrm>
            <a:prstGeom prst="rect">
              <a:avLst/>
            </a:prstGeom>
            <a:noFill/>
            <a:ln>
              <a:noFill/>
            </a:ln>
          </p:spPr>
          <p:txBody>
            <a:bodyPr lIns="135125" tIns="12050" rIns="12050" bIns="12050" anchor="ctr" anchorCtr="0">
              <a:noAutofit/>
            </a:bodyPr>
            <a:lstStyle/>
            <a:p>
              <a:pPr marL="171450" marR="0" lvl="1" indent="-171450" algn="l" rtl="0">
                <a:lnSpc>
                  <a:spcPct val="90000"/>
                </a:lnSpc>
                <a:spcBef>
                  <a:spcPts val="0"/>
                </a:spcBef>
                <a:spcAft>
                  <a:spcPts val="0"/>
                </a:spcAft>
                <a:buClr>
                  <a:schemeClr val="dk1"/>
                </a:buClr>
                <a:buSzPct val="100000"/>
                <a:buFont typeface="Calibri"/>
                <a:buChar char="•"/>
              </a:pPr>
              <a:r>
                <a:rPr lang="fr-FR" sz="1600" b="0" i="0" u="none" strike="noStrike" cap="none" dirty="0">
                  <a:solidFill>
                    <a:schemeClr val="dk1"/>
                  </a:solidFill>
                  <a:latin typeface="Calibri"/>
                  <a:ea typeface="Calibri"/>
                  <a:cs typeface="Calibri"/>
                  <a:sym typeface="Calibri"/>
                </a:rPr>
                <a:t>être capable de travailler en équipe</a:t>
              </a:r>
            </a:p>
          </p:txBody>
        </p:sp>
        <p:sp>
          <p:nvSpPr>
            <p:cNvPr id="10" name="Shape 194"/>
            <p:cNvSpPr/>
            <p:nvPr/>
          </p:nvSpPr>
          <p:spPr>
            <a:xfrm rot="5400000">
              <a:off x="-70440" y="481170"/>
              <a:ext cx="469610" cy="328726"/>
            </a:xfrm>
            <a:prstGeom prst="chevron">
              <a:avLst>
                <a:gd name="adj" fmla="val 50000"/>
              </a:avLst>
            </a:prstGeom>
            <a:solidFill>
              <a:srgbClr val="FF0000"/>
            </a:solidFill>
            <a:ln w="9525" cap="flat" cmpd="sng">
              <a:solidFill>
                <a:schemeClr val="accent1"/>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sz="1600"/>
            </a:p>
          </p:txBody>
        </p:sp>
        <p:sp>
          <p:nvSpPr>
            <p:cNvPr id="11" name="Shape 195"/>
            <p:cNvSpPr txBox="1"/>
            <p:nvPr/>
          </p:nvSpPr>
          <p:spPr>
            <a:xfrm>
              <a:off x="1" y="575093"/>
              <a:ext cx="328726" cy="140884"/>
            </a:xfrm>
            <a:prstGeom prst="rect">
              <a:avLst/>
            </a:prstGeom>
            <a:noFill/>
            <a:ln>
              <a:noFill/>
            </a:ln>
          </p:spPr>
          <p:txBody>
            <a:bodyPr lIns="5700" tIns="5700" rIns="5700" bIns="57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fr-FR" sz="1600" b="0" i="0" u="none" strike="noStrike" cap="none">
                  <a:solidFill>
                    <a:schemeClr val="lt1"/>
                  </a:solidFill>
                  <a:latin typeface="Calibri"/>
                  <a:ea typeface="Calibri"/>
                  <a:cs typeface="Calibri"/>
                  <a:sym typeface="Calibri"/>
                </a:rPr>
                <a:t>2</a:t>
              </a:r>
            </a:p>
          </p:txBody>
        </p:sp>
        <p:sp>
          <p:nvSpPr>
            <p:cNvPr id="12" name="Shape 196"/>
            <p:cNvSpPr/>
            <p:nvPr/>
          </p:nvSpPr>
          <p:spPr>
            <a:xfrm rot="5400000">
              <a:off x="4126539" y="-3387082"/>
              <a:ext cx="305247" cy="7900872"/>
            </a:xfrm>
            <a:prstGeom prst="round2SameRect">
              <a:avLst>
                <a:gd name="adj1" fmla="val 16667"/>
                <a:gd name="adj2" fmla="val 0"/>
              </a:avLst>
            </a:prstGeom>
            <a:solidFill>
              <a:schemeClr val="lt1">
                <a:alpha val="89803"/>
              </a:schemeClr>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1600"/>
            </a:p>
          </p:txBody>
        </p:sp>
        <p:sp>
          <p:nvSpPr>
            <p:cNvPr id="13" name="Shape 197"/>
            <p:cNvSpPr txBox="1"/>
            <p:nvPr/>
          </p:nvSpPr>
          <p:spPr>
            <a:xfrm>
              <a:off x="328728" y="425631"/>
              <a:ext cx="7885971" cy="275445"/>
            </a:xfrm>
            <a:prstGeom prst="rect">
              <a:avLst/>
            </a:prstGeom>
            <a:noFill/>
            <a:ln>
              <a:noFill/>
            </a:ln>
          </p:spPr>
          <p:txBody>
            <a:bodyPr lIns="135125" tIns="12050" rIns="12050" bIns="12050" anchor="ctr" anchorCtr="0">
              <a:noAutofit/>
            </a:bodyPr>
            <a:lstStyle/>
            <a:p>
              <a:pPr marL="171450" marR="0" lvl="1" indent="-171450" algn="l" rtl="0">
                <a:lnSpc>
                  <a:spcPct val="90000"/>
                </a:lnSpc>
                <a:spcBef>
                  <a:spcPts val="0"/>
                </a:spcBef>
                <a:spcAft>
                  <a:spcPts val="0"/>
                </a:spcAft>
                <a:buClr>
                  <a:schemeClr val="dk1"/>
                </a:buClr>
                <a:buSzPct val="100000"/>
                <a:buFont typeface="Calibri"/>
                <a:buChar char="•"/>
              </a:pPr>
              <a:r>
                <a:rPr lang="fr-FR" sz="1600" b="0" i="0" u="none" strike="noStrike" cap="none">
                  <a:solidFill>
                    <a:schemeClr val="dk1"/>
                  </a:solidFill>
                  <a:latin typeface="Calibri"/>
                  <a:ea typeface="Calibri"/>
                  <a:cs typeface="Calibri"/>
                  <a:sym typeface="Calibri"/>
                </a:rPr>
                <a:t>être capable de résoudre des problèmes</a:t>
              </a:r>
            </a:p>
          </p:txBody>
        </p:sp>
        <p:sp>
          <p:nvSpPr>
            <p:cNvPr id="14" name="Shape 198"/>
            <p:cNvSpPr/>
            <p:nvPr/>
          </p:nvSpPr>
          <p:spPr>
            <a:xfrm rot="5400000">
              <a:off x="-70440" y="890230"/>
              <a:ext cx="469610" cy="328726"/>
            </a:xfrm>
            <a:prstGeom prst="chevron">
              <a:avLst>
                <a:gd name="adj" fmla="val 50000"/>
              </a:avLst>
            </a:prstGeom>
            <a:solidFill>
              <a:schemeClr val="accent3"/>
            </a:solidFill>
            <a:ln w="9525" cap="flat" cmpd="sng">
              <a:solidFill>
                <a:schemeClr val="accent1"/>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sz="1600"/>
            </a:p>
          </p:txBody>
        </p:sp>
        <p:sp>
          <p:nvSpPr>
            <p:cNvPr id="15" name="Shape 199"/>
            <p:cNvSpPr txBox="1"/>
            <p:nvPr/>
          </p:nvSpPr>
          <p:spPr>
            <a:xfrm>
              <a:off x="1" y="984153"/>
              <a:ext cx="328726" cy="140884"/>
            </a:xfrm>
            <a:prstGeom prst="rect">
              <a:avLst/>
            </a:prstGeom>
            <a:noFill/>
            <a:ln>
              <a:noFill/>
            </a:ln>
          </p:spPr>
          <p:txBody>
            <a:bodyPr lIns="5700" tIns="5700" rIns="5700" bIns="57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fr-FR" sz="1600" b="0" i="0" u="none" strike="noStrike" cap="none">
                  <a:solidFill>
                    <a:schemeClr val="lt1"/>
                  </a:solidFill>
                  <a:latin typeface="Calibri"/>
                  <a:ea typeface="Calibri"/>
                  <a:cs typeface="Calibri"/>
                  <a:sym typeface="Calibri"/>
                </a:rPr>
                <a:t>3</a:t>
              </a:r>
            </a:p>
          </p:txBody>
        </p:sp>
        <p:sp>
          <p:nvSpPr>
            <p:cNvPr id="16" name="Shape 200"/>
            <p:cNvSpPr/>
            <p:nvPr/>
          </p:nvSpPr>
          <p:spPr>
            <a:xfrm rot="5400000">
              <a:off x="4126539" y="-2978023"/>
              <a:ext cx="305247" cy="7900872"/>
            </a:xfrm>
            <a:prstGeom prst="round2SameRect">
              <a:avLst>
                <a:gd name="adj1" fmla="val 16667"/>
                <a:gd name="adj2" fmla="val 0"/>
              </a:avLst>
            </a:prstGeom>
            <a:solidFill>
              <a:schemeClr val="lt1">
                <a:alpha val="89803"/>
              </a:schemeClr>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1600"/>
            </a:p>
          </p:txBody>
        </p:sp>
        <p:sp>
          <p:nvSpPr>
            <p:cNvPr id="17" name="Shape 201"/>
            <p:cNvSpPr txBox="1"/>
            <p:nvPr/>
          </p:nvSpPr>
          <p:spPr>
            <a:xfrm>
              <a:off x="328728" y="834690"/>
              <a:ext cx="7885971" cy="275445"/>
            </a:xfrm>
            <a:prstGeom prst="rect">
              <a:avLst/>
            </a:prstGeom>
            <a:noFill/>
            <a:ln>
              <a:noFill/>
            </a:ln>
          </p:spPr>
          <p:txBody>
            <a:bodyPr lIns="135125" tIns="12050" rIns="12050" bIns="12050" anchor="ctr" anchorCtr="0">
              <a:noAutofit/>
            </a:bodyPr>
            <a:lstStyle/>
            <a:p>
              <a:pPr marL="171450" marR="0" lvl="1" indent="-171450" algn="l" rtl="0">
                <a:lnSpc>
                  <a:spcPct val="90000"/>
                </a:lnSpc>
                <a:spcBef>
                  <a:spcPts val="0"/>
                </a:spcBef>
                <a:spcAft>
                  <a:spcPts val="0"/>
                </a:spcAft>
                <a:buClr>
                  <a:schemeClr val="dk1"/>
                </a:buClr>
                <a:buSzPct val="100000"/>
                <a:buFont typeface="Calibri"/>
                <a:buChar char="•"/>
              </a:pPr>
              <a:r>
                <a:rPr lang="fr-FR" sz="1600" b="0" i="0" u="none" strike="noStrike" cap="none">
                  <a:solidFill>
                    <a:schemeClr val="dk1"/>
                  </a:solidFill>
                  <a:latin typeface="Calibri"/>
                  <a:ea typeface="Calibri"/>
                  <a:cs typeface="Calibri"/>
                  <a:sym typeface="Calibri"/>
                </a:rPr>
                <a:t>compétences de communication écrite</a:t>
              </a:r>
            </a:p>
          </p:txBody>
        </p:sp>
        <p:sp>
          <p:nvSpPr>
            <p:cNvPr id="18" name="Shape 202"/>
            <p:cNvSpPr/>
            <p:nvPr/>
          </p:nvSpPr>
          <p:spPr>
            <a:xfrm rot="5400000">
              <a:off x="-70440" y="1299290"/>
              <a:ext cx="469610" cy="328726"/>
            </a:xfrm>
            <a:prstGeom prst="chevron">
              <a:avLst>
                <a:gd name="adj" fmla="val 50000"/>
              </a:avLst>
            </a:prstGeom>
            <a:solidFill>
              <a:srgbClr val="FFC000"/>
            </a:solidFill>
            <a:ln w="9525" cap="flat" cmpd="sng">
              <a:solidFill>
                <a:schemeClr val="accent1"/>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sz="1600"/>
            </a:p>
          </p:txBody>
        </p:sp>
        <p:sp>
          <p:nvSpPr>
            <p:cNvPr id="19" name="Shape 203"/>
            <p:cNvSpPr txBox="1"/>
            <p:nvPr/>
          </p:nvSpPr>
          <p:spPr>
            <a:xfrm>
              <a:off x="1" y="1393212"/>
              <a:ext cx="328726" cy="140884"/>
            </a:xfrm>
            <a:prstGeom prst="rect">
              <a:avLst/>
            </a:prstGeom>
            <a:noFill/>
            <a:ln>
              <a:noFill/>
            </a:ln>
          </p:spPr>
          <p:txBody>
            <a:bodyPr lIns="5700" tIns="5700" rIns="5700" bIns="57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fr-FR" sz="1600" b="0" i="0" u="none" strike="noStrike" cap="none">
                  <a:solidFill>
                    <a:schemeClr val="lt1"/>
                  </a:solidFill>
                  <a:latin typeface="Calibri"/>
                  <a:ea typeface="Calibri"/>
                  <a:cs typeface="Calibri"/>
                  <a:sym typeface="Calibri"/>
                </a:rPr>
                <a:t>4</a:t>
              </a:r>
            </a:p>
          </p:txBody>
        </p:sp>
        <p:sp>
          <p:nvSpPr>
            <p:cNvPr id="20" name="Shape 204"/>
            <p:cNvSpPr/>
            <p:nvPr/>
          </p:nvSpPr>
          <p:spPr>
            <a:xfrm rot="5400000">
              <a:off x="4126539" y="-2568963"/>
              <a:ext cx="305247" cy="7900872"/>
            </a:xfrm>
            <a:prstGeom prst="round2SameRect">
              <a:avLst>
                <a:gd name="adj1" fmla="val 16667"/>
                <a:gd name="adj2" fmla="val 0"/>
              </a:avLst>
            </a:prstGeom>
            <a:solidFill>
              <a:schemeClr val="lt1">
                <a:alpha val="89803"/>
              </a:schemeClr>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1600"/>
            </a:p>
          </p:txBody>
        </p:sp>
        <p:sp>
          <p:nvSpPr>
            <p:cNvPr id="21" name="Shape 205"/>
            <p:cNvSpPr txBox="1"/>
            <p:nvPr/>
          </p:nvSpPr>
          <p:spPr>
            <a:xfrm>
              <a:off x="328728" y="1243750"/>
              <a:ext cx="7885971" cy="275445"/>
            </a:xfrm>
            <a:prstGeom prst="rect">
              <a:avLst/>
            </a:prstGeom>
            <a:noFill/>
            <a:ln>
              <a:noFill/>
            </a:ln>
          </p:spPr>
          <p:txBody>
            <a:bodyPr lIns="135125" tIns="12050" rIns="12050" bIns="12050" anchor="ctr" anchorCtr="0">
              <a:noAutofit/>
            </a:bodyPr>
            <a:lstStyle/>
            <a:p>
              <a:pPr marL="171450" marR="0" lvl="1" indent="-171450" algn="l" rtl="0">
                <a:lnSpc>
                  <a:spcPct val="90000"/>
                </a:lnSpc>
                <a:spcBef>
                  <a:spcPts val="0"/>
                </a:spcBef>
                <a:spcAft>
                  <a:spcPts val="0"/>
                </a:spcAft>
                <a:buClr>
                  <a:schemeClr val="dk1"/>
                </a:buClr>
                <a:buSzPct val="100000"/>
                <a:buFont typeface="Calibri"/>
                <a:buChar char="•"/>
              </a:pPr>
              <a:r>
                <a:rPr lang="fr-FR" sz="1600" b="0" i="0" u="none" strike="noStrike" cap="none">
                  <a:solidFill>
                    <a:schemeClr val="dk1"/>
                  </a:solidFill>
                  <a:latin typeface="Calibri"/>
                  <a:ea typeface="Calibri"/>
                  <a:cs typeface="Calibri"/>
                  <a:sym typeface="Calibri"/>
                </a:rPr>
                <a:t>avoir une forte éthique de travail</a:t>
              </a:r>
            </a:p>
          </p:txBody>
        </p:sp>
        <p:sp>
          <p:nvSpPr>
            <p:cNvPr id="22" name="Shape 206"/>
            <p:cNvSpPr/>
            <p:nvPr/>
          </p:nvSpPr>
          <p:spPr>
            <a:xfrm rot="5400000">
              <a:off x="-70440" y="1708350"/>
              <a:ext cx="469610" cy="328726"/>
            </a:xfrm>
            <a:prstGeom prst="chevron">
              <a:avLst>
                <a:gd name="adj" fmla="val 50000"/>
              </a:avLst>
            </a:prstGeom>
            <a:solidFill>
              <a:schemeClr val="accent5"/>
            </a:solidFill>
            <a:ln w="9525" cap="flat" cmpd="sng">
              <a:solidFill>
                <a:schemeClr val="accent1"/>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sz="1600"/>
            </a:p>
          </p:txBody>
        </p:sp>
        <p:sp>
          <p:nvSpPr>
            <p:cNvPr id="23" name="Shape 207"/>
            <p:cNvSpPr txBox="1"/>
            <p:nvPr/>
          </p:nvSpPr>
          <p:spPr>
            <a:xfrm>
              <a:off x="1" y="1802272"/>
              <a:ext cx="328726" cy="140884"/>
            </a:xfrm>
            <a:prstGeom prst="rect">
              <a:avLst/>
            </a:prstGeom>
            <a:noFill/>
            <a:ln>
              <a:noFill/>
            </a:ln>
          </p:spPr>
          <p:txBody>
            <a:bodyPr lIns="5700" tIns="5700" rIns="5700" bIns="57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fr-FR" sz="1600" b="0" i="0" u="none" strike="noStrike" cap="none">
                  <a:solidFill>
                    <a:schemeClr val="lt1"/>
                  </a:solidFill>
                  <a:latin typeface="Calibri"/>
                  <a:ea typeface="Calibri"/>
                  <a:cs typeface="Calibri"/>
                  <a:sym typeface="Calibri"/>
                </a:rPr>
                <a:t>5</a:t>
              </a:r>
            </a:p>
          </p:txBody>
        </p:sp>
        <p:sp>
          <p:nvSpPr>
            <p:cNvPr id="24" name="Shape 208"/>
            <p:cNvSpPr/>
            <p:nvPr/>
          </p:nvSpPr>
          <p:spPr>
            <a:xfrm rot="5400000">
              <a:off x="4126539" y="-2159903"/>
              <a:ext cx="305247" cy="7900872"/>
            </a:xfrm>
            <a:prstGeom prst="round2SameRect">
              <a:avLst>
                <a:gd name="adj1" fmla="val 16667"/>
                <a:gd name="adj2" fmla="val 0"/>
              </a:avLst>
            </a:prstGeom>
            <a:solidFill>
              <a:schemeClr val="lt1">
                <a:alpha val="89803"/>
              </a:schemeClr>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1600"/>
            </a:p>
          </p:txBody>
        </p:sp>
        <p:sp>
          <p:nvSpPr>
            <p:cNvPr id="25" name="Shape 209"/>
            <p:cNvSpPr txBox="1"/>
            <p:nvPr/>
          </p:nvSpPr>
          <p:spPr>
            <a:xfrm>
              <a:off x="328728" y="1652809"/>
              <a:ext cx="7885971" cy="275445"/>
            </a:xfrm>
            <a:prstGeom prst="rect">
              <a:avLst/>
            </a:prstGeom>
            <a:noFill/>
            <a:ln>
              <a:noFill/>
            </a:ln>
          </p:spPr>
          <p:txBody>
            <a:bodyPr lIns="135125" tIns="12050" rIns="12050" bIns="12050" anchor="ctr" anchorCtr="0">
              <a:noAutofit/>
            </a:bodyPr>
            <a:lstStyle/>
            <a:p>
              <a:pPr marL="171450" marR="0" lvl="1" indent="-171450" algn="l" rtl="0">
                <a:lnSpc>
                  <a:spcPct val="90000"/>
                </a:lnSpc>
                <a:spcBef>
                  <a:spcPts val="0"/>
                </a:spcBef>
                <a:spcAft>
                  <a:spcPts val="0"/>
                </a:spcAft>
                <a:buClr>
                  <a:schemeClr val="dk1"/>
                </a:buClr>
                <a:buSzPct val="100000"/>
                <a:buFont typeface="Calibri"/>
                <a:buChar char="•"/>
              </a:pPr>
              <a:r>
                <a:rPr lang="fr-FR" sz="1600" b="0" i="0" u="none" strike="noStrike" cap="none">
                  <a:solidFill>
                    <a:schemeClr val="dk1"/>
                  </a:solidFill>
                  <a:latin typeface="Calibri"/>
                  <a:ea typeface="Calibri"/>
                  <a:cs typeface="Calibri"/>
                  <a:sym typeface="Calibri"/>
                </a:rPr>
                <a:t>compétences en communication orale</a:t>
              </a:r>
            </a:p>
          </p:txBody>
        </p:sp>
        <p:sp>
          <p:nvSpPr>
            <p:cNvPr id="26" name="Shape 210"/>
            <p:cNvSpPr/>
            <p:nvPr/>
          </p:nvSpPr>
          <p:spPr>
            <a:xfrm rot="5400000">
              <a:off x="-70440" y="2117408"/>
              <a:ext cx="469610" cy="328726"/>
            </a:xfrm>
            <a:prstGeom prst="chevron">
              <a:avLst>
                <a:gd name="adj" fmla="val 50000"/>
              </a:avLst>
            </a:prstGeom>
            <a:solidFill>
              <a:srgbClr val="0070C0"/>
            </a:solidFill>
            <a:ln w="9525" cap="flat" cmpd="sng">
              <a:solidFill>
                <a:schemeClr val="accent1"/>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sz="1600"/>
            </a:p>
          </p:txBody>
        </p:sp>
        <p:sp>
          <p:nvSpPr>
            <p:cNvPr id="27" name="Shape 211"/>
            <p:cNvSpPr txBox="1"/>
            <p:nvPr/>
          </p:nvSpPr>
          <p:spPr>
            <a:xfrm>
              <a:off x="1" y="2211331"/>
              <a:ext cx="328726" cy="140884"/>
            </a:xfrm>
            <a:prstGeom prst="rect">
              <a:avLst/>
            </a:prstGeom>
            <a:noFill/>
            <a:ln>
              <a:noFill/>
            </a:ln>
          </p:spPr>
          <p:txBody>
            <a:bodyPr lIns="5700" tIns="5700" rIns="5700" bIns="57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fr-FR" sz="1600" b="0" i="0" u="none" strike="noStrike" cap="none">
                  <a:solidFill>
                    <a:schemeClr val="lt1"/>
                  </a:solidFill>
                  <a:latin typeface="Calibri"/>
                  <a:ea typeface="Calibri"/>
                  <a:cs typeface="Calibri"/>
                  <a:sym typeface="Calibri"/>
                </a:rPr>
                <a:t>6</a:t>
              </a:r>
            </a:p>
          </p:txBody>
        </p:sp>
        <p:sp>
          <p:nvSpPr>
            <p:cNvPr id="28" name="Shape 212"/>
            <p:cNvSpPr/>
            <p:nvPr/>
          </p:nvSpPr>
          <p:spPr>
            <a:xfrm rot="5400000">
              <a:off x="4126539" y="-1750844"/>
              <a:ext cx="305247" cy="7900872"/>
            </a:xfrm>
            <a:prstGeom prst="round2SameRect">
              <a:avLst>
                <a:gd name="adj1" fmla="val 16667"/>
                <a:gd name="adj2" fmla="val 0"/>
              </a:avLst>
            </a:prstGeom>
            <a:solidFill>
              <a:schemeClr val="lt1">
                <a:alpha val="89803"/>
              </a:schemeClr>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1600"/>
            </a:p>
          </p:txBody>
        </p:sp>
        <p:sp>
          <p:nvSpPr>
            <p:cNvPr id="29" name="Shape 213"/>
            <p:cNvSpPr txBox="1"/>
            <p:nvPr/>
          </p:nvSpPr>
          <p:spPr>
            <a:xfrm>
              <a:off x="328728" y="2061868"/>
              <a:ext cx="7885971" cy="275445"/>
            </a:xfrm>
            <a:prstGeom prst="rect">
              <a:avLst/>
            </a:prstGeom>
            <a:noFill/>
            <a:ln>
              <a:noFill/>
            </a:ln>
          </p:spPr>
          <p:txBody>
            <a:bodyPr lIns="135125" tIns="12050" rIns="12050" bIns="12050" anchor="ctr" anchorCtr="0">
              <a:noAutofit/>
            </a:bodyPr>
            <a:lstStyle/>
            <a:p>
              <a:pPr marL="171450" marR="0" lvl="1" indent="-171450" algn="l" rtl="0">
                <a:lnSpc>
                  <a:spcPct val="90000"/>
                </a:lnSpc>
                <a:spcBef>
                  <a:spcPts val="0"/>
                </a:spcBef>
                <a:spcAft>
                  <a:spcPts val="0"/>
                </a:spcAft>
                <a:buClr>
                  <a:schemeClr val="dk1"/>
                </a:buClr>
                <a:buSzPct val="100000"/>
                <a:buFont typeface="Calibri"/>
                <a:buChar char="•"/>
              </a:pPr>
              <a:r>
                <a:rPr lang="fr-FR" sz="1600" b="0" i="0" u="none" strike="noStrike" cap="none">
                  <a:solidFill>
                    <a:schemeClr val="dk1"/>
                  </a:solidFill>
                  <a:latin typeface="Calibri"/>
                  <a:ea typeface="Calibri"/>
                  <a:cs typeface="Calibri"/>
                  <a:sym typeface="Calibri"/>
                </a:rPr>
                <a:t>être capable de vendre ou d’influencer les interlocuteurs</a:t>
              </a:r>
            </a:p>
          </p:txBody>
        </p:sp>
        <p:sp>
          <p:nvSpPr>
            <p:cNvPr id="30" name="Shape 214"/>
            <p:cNvSpPr/>
            <p:nvPr/>
          </p:nvSpPr>
          <p:spPr>
            <a:xfrm rot="5400000">
              <a:off x="-70440" y="2526468"/>
              <a:ext cx="469610" cy="328726"/>
            </a:xfrm>
            <a:prstGeom prst="chevron">
              <a:avLst>
                <a:gd name="adj" fmla="val 50000"/>
              </a:avLst>
            </a:prstGeom>
            <a:solidFill>
              <a:schemeClr val="dk2"/>
            </a:solidFill>
            <a:ln w="9525" cap="flat" cmpd="sng">
              <a:solidFill>
                <a:schemeClr val="accent1"/>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sz="1600"/>
            </a:p>
          </p:txBody>
        </p:sp>
        <p:sp>
          <p:nvSpPr>
            <p:cNvPr id="31" name="Shape 215"/>
            <p:cNvSpPr txBox="1"/>
            <p:nvPr/>
          </p:nvSpPr>
          <p:spPr>
            <a:xfrm>
              <a:off x="1" y="2620391"/>
              <a:ext cx="328726" cy="140884"/>
            </a:xfrm>
            <a:prstGeom prst="rect">
              <a:avLst/>
            </a:prstGeom>
            <a:noFill/>
            <a:ln>
              <a:noFill/>
            </a:ln>
          </p:spPr>
          <p:txBody>
            <a:bodyPr lIns="5700" tIns="5700" rIns="5700" bIns="57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fr-FR" sz="1600" b="0" i="0" u="none" strike="noStrike" cap="none">
                  <a:solidFill>
                    <a:schemeClr val="lt1"/>
                  </a:solidFill>
                  <a:latin typeface="Calibri"/>
                  <a:ea typeface="Calibri"/>
                  <a:cs typeface="Calibri"/>
                  <a:sym typeface="Calibri"/>
                </a:rPr>
                <a:t>7</a:t>
              </a:r>
            </a:p>
          </p:txBody>
        </p:sp>
        <p:sp>
          <p:nvSpPr>
            <p:cNvPr id="32" name="Shape 216"/>
            <p:cNvSpPr/>
            <p:nvPr/>
          </p:nvSpPr>
          <p:spPr>
            <a:xfrm rot="5400000">
              <a:off x="4126539" y="-1341784"/>
              <a:ext cx="305247" cy="7900872"/>
            </a:xfrm>
            <a:prstGeom prst="round2SameRect">
              <a:avLst>
                <a:gd name="adj1" fmla="val 16667"/>
                <a:gd name="adj2" fmla="val 0"/>
              </a:avLst>
            </a:prstGeom>
            <a:solidFill>
              <a:schemeClr val="lt1">
                <a:alpha val="89803"/>
              </a:schemeClr>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1600"/>
            </a:p>
          </p:txBody>
        </p:sp>
        <p:sp>
          <p:nvSpPr>
            <p:cNvPr id="33" name="Shape 217"/>
            <p:cNvSpPr txBox="1"/>
            <p:nvPr/>
          </p:nvSpPr>
          <p:spPr>
            <a:xfrm>
              <a:off x="328728" y="2470928"/>
              <a:ext cx="7885971" cy="275445"/>
            </a:xfrm>
            <a:prstGeom prst="rect">
              <a:avLst/>
            </a:prstGeom>
            <a:noFill/>
            <a:ln>
              <a:noFill/>
            </a:ln>
          </p:spPr>
          <p:txBody>
            <a:bodyPr lIns="135125" tIns="12050" rIns="12050" bIns="12050" anchor="ctr" anchorCtr="0">
              <a:noAutofit/>
            </a:bodyPr>
            <a:lstStyle/>
            <a:p>
              <a:pPr marL="171450" marR="0" lvl="1" indent="-171450" algn="l" rtl="0">
                <a:lnSpc>
                  <a:spcPct val="90000"/>
                </a:lnSpc>
                <a:spcBef>
                  <a:spcPts val="0"/>
                </a:spcBef>
                <a:spcAft>
                  <a:spcPts val="0"/>
                </a:spcAft>
                <a:buClr>
                  <a:schemeClr val="dk1"/>
                </a:buClr>
                <a:buSzPct val="100000"/>
                <a:buFont typeface="Calibri"/>
                <a:buChar char="•"/>
              </a:pPr>
              <a:r>
                <a:rPr lang="fr-FR" sz="1600" b="0" i="0" u="none" strike="noStrike" cap="none">
                  <a:solidFill>
                    <a:schemeClr val="dk1"/>
                  </a:solidFill>
                  <a:latin typeface="Calibri"/>
                  <a:ea typeface="Calibri"/>
                  <a:cs typeface="Calibri"/>
                  <a:sym typeface="Calibri"/>
                </a:rPr>
                <a:t>prendre l'initiative</a:t>
              </a:r>
            </a:p>
          </p:txBody>
        </p:sp>
        <p:sp>
          <p:nvSpPr>
            <p:cNvPr id="34" name="Shape 218"/>
            <p:cNvSpPr/>
            <p:nvPr/>
          </p:nvSpPr>
          <p:spPr>
            <a:xfrm rot="5400000">
              <a:off x="-70440" y="2935528"/>
              <a:ext cx="469610" cy="328726"/>
            </a:xfrm>
            <a:prstGeom prst="chevron">
              <a:avLst>
                <a:gd name="adj" fmla="val 50000"/>
              </a:avLst>
            </a:prstGeom>
            <a:solidFill>
              <a:srgbClr val="7030A0"/>
            </a:solidFill>
            <a:ln w="9525" cap="flat" cmpd="sng">
              <a:solidFill>
                <a:schemeClr val="accent1"/>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sz="1600"/>
            </a:p>
          </p:txBody>
        </p:sp>
        <p:sp>
          <p:nvSpPr>
            <p:cNvPr id="35" name="Shape 219"/>
            <p:cNvSpPr txBox="1"/>
            <p:nvPr/>
          </p:nvSpPr>
          <p:spPr>
            <a:xfrm>
              <a:off x="1" y="3029450"/>
              <a:ext cx="328726" cy="140884"/>
            </a:xfrm>
            <a:prstGeom prst="rect">
              <a:avLst/>
            </a:prstGeom>
            <a:noFill/>
            <a:ln>
              <a:noFill/>
            </a:ln>
          </p:spPr>
          <p:txBody>
            <a:bodyPr lIns="5700" tIns="5700" rIns="5700" bIns="57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fr-FR" sz="1600" b="0" i="0" u="none" strike="noStrike" cap="none">
                  <a:solidFill>
                    <a:schemeClr val="lt1"/>
                  </a:solidFill>
                  <a:latin typeface="Calibri"/>
                  <a:ea typeface="Calibri"/>
                  <a:cs typeface="Calibri"/>
                  <a:sym typeface="Calibri"/>
                </a:rPr>
                <a:t>8</a:t>
              </a:r>
            </a:p>
          </p:txBody>
        </p:sp>
        <p:sp>
          <p:nvSpPr>
            <p:cNvPr id="36" name="Shape 220"/>
            <p:cNvSpPr/>
            <p:nvPr/>
          </p:nvSpPr>
          <p:spPr>
            <a:xfrm rot="5400000">
              <a:off x="4126539" y="-932725"/>
              <a:ext cx="305247" cy="7900872"/>
            </a:xfrm>
            <a:prstGeom prst="round2SameRect">
              <a:avLst>
                <a:gd name="adj1" fmla="val 16667"/>
                <a:gd name="adj2" fmla="val 0"/>
              </a:avLst>
            </a:prstGeom>
            <a:solidFill>
              <a:schemeClr val="lt1">
                <a:alpha val="89803"/>
              </a:schemeClr>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1600"/>
            </a:p>
          </p:txBody>
        </p:sp>
        <p:sp>
          <p:nvSpPr>
            <p:cNvPr id="37" name="Shape 221"/>
            <p:cNvSpPr txBox="1"/>
            <p:nvPr/>
          </p:nvSpPr>
          <p:spPr>
            <a:xfrm>
              <a:off x="328728" y="2879988"/>
              <a:ext cx="7885971" cy="275445"/>
            </a:xfrm>
            <a:prstGeom prst="rect">
              <a:avLst/>
            </a:prstGeom>
            <a:noFill/>
            <a:ln>
              <a:noFill/>
            </a:ln>
          </p:spPr>
          <p:txBody>
            <a:bodyPr lIns="135125" tIns="12050" rIns="12050" bIns="12050" anchor="ctr" anchorCtr="0">
              <a:noAutofit/>
            </a:bodyPr>
            <a:lstStyle/>
            <a:p>
              <a:pPr marL="171450" marR="0" lvl="1" indent="-171450" algn="l" rtl="0">
                <a:lnSpc>
                  <a:spcPct val="90000"/>
                </a:lnSpc>
                <a:spcBef>
                  <a:spcPts val="0"/>
                </a:spcBef>
                <a:spcAft>
                  <a:spcPts val="0"/>
                </a:spcAft>
                <a:buClr>
                  <a:schemeClr val="dk1"/>
                </a:buClr>
                <a:buSzPct val="100000"/>
                <a:buFont typeface="Calibri"/>
                <a:buChar char="•"/>
              </a:pPr>
              <a:r>
                <a:rPr lang="fr-FR" sz="1600" b="0" i="0" u="none" strike="noStrike" cap="none">
                  <a:solidFill>
                    <a:schemeClr val="dk1"/>
                  </a:solidFill>
                  <a:latin typeface="Calibri"/>
                  <a:ea typeface="Calibri"/>
                  <a:cs typeface="Calibri"/>
                  <a:sym typeface="Calibri"/>
                </a:rPr>
                <a:t>compétences analytiques et quantitatives</a:t>
              </a:r>
            </a:p>
          </p:txBody>
        </p:sp>
        <p:sp>
          <p:nvSpPr>
            <p:cNvPr id="38" name="Shape 222"/>
            <p:cNvSpPr/>
            <p:nvPr/>
          </p:nvSpPr>
          <p:spPr>
            <a:xfrm rot="5400000">
              <a:off x="-70440" y="3344588"/>
              <a:ext cx="469610" cy="328726"/>
            </a:xfrm>
            <a:prstGeom prst="chevron">
              <a:avLst>
                <a:gd name="adj" fmla="val 50000"/>
              </a:avLst>
            </a:prstGeom>
            <a:solidFill>
              <a:srgbClr val="C062FD"/>
            </a:solidFill>
            <a:ln w="9525" cap="flat" cmpd="sng">
              <a:solidFill>
                <a:schemeClr val="accent1"/>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sz="1600"/>
            </a:p>
          </p:txBody>
        </p:sp>
        <p:sp>
          <p:nvSpPr>
            <p:cNvPr id="39" name="Shape 223"/>
            <p:cNvSpPr txBox="1"/>
            <p:nvPr/>
          </p:nvSpPr>
          <p:spPr>
            <a:xfrm>
              <a:off x="1" y="3438510"/>
              <a:ext cx="328726" cy="140884"/>
            </a:xfrm>
            <a:prstGeom prst="rect">
              <a:avLst/>
            </a:prstGeom>
            <a:noFill/>
            <a:ln>
              <a:noFill/>
            </a:ln>
          </p:spPr>
          <p:txBody>
            <a:bodyPr lIns="5700" tIns="5700" rIns="5700" bIns="57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fr-FR" sz="1600" b="0" i="0" u="none" strike="noStrike" cap="none">
                  <a:solidFill>
                    <a:schemeClr val="lt1"/>
                  </a:solidFill>
                  <a:latin typeface="Calibri"/>
                  <a:ea typeface="Calibri"/>
                  <a:cs typeface="Calibri"/>
                  <a:sym typeface="Calibri"/>
                </a:rPr>
                <a:t>9</a:t>
              </a:r>
            </a:p>
          </p:txBody>
        </p:sp>
        <p:sp>
          <p:nvSpPr>
            <p:cNvPr id="40" name="Shape 224"/>
            <p:cNvSpPr/>
            <p:nvPr/>
          </p:nvSpPr>
          <p:spPr>
            <a:xfrm rot="5400000">
              <a:off x="4126539" y="-515596"/>
              <a:ext cx="305247" cy="7900872"/>
            </a:xfrm>
            <a:prstGeom prst="round2SameRect">
              <a:avLst>
                <a:gd name="adj1" fmla="val 16667"/>
                <a:gd name="adj2" fmla="val 0"/>
              </a:avLst>
            </a:prstGeom>
            <a:solidFill>
              <a:schemeClr val="lt1">
                <a:alpha val="89803"/>
              </a:schemeClr>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1600"/>
            </a:p>
          </p:txBody>
        </p:sp>
        <p:sp>
          <p:nvSpPr>
            <p:cNvPr id="41" name="Shape 225"/>
            <p:cNvSpPr txBox="1"/>
            <p:nvPr/>
          </p:nvSpPr>
          <p:spPr>
            <a:xfrm>
              <a:off x="328728" y="3310765"/>
              <a:ext cx="7885971" cy="275445"/>
            </a:xfrm>
            <a:prstGeom prst="rect">
              <a:avLst/>
            </a:prstGeom>
            <a:noFill/>
            <a:ln>
              <a:noFill/>
            </a:ln>
          </p:spPr>
          <p:txBody>
            <a:bodyPr lIns="135125" tIns="12050" rIns="12050" bIns="12050" anchor="ctr" anchorCtr="0">
              <a:noAutofit/>
            </a:bodyPr>
            <a:lstStyle/>
            <a:p>
              <a:pPr marL="171450" marR="0" lvl="1" indent="-171450" algn="l" rtl="0">
                <a:lnSpc>
                  <a:spcPct val="90000"/>
                </a:lnSpc>
                <a:spcBef>
                  <a:spcPts val="0"/>
                </a:spcBef>
                <a:spcAft>
                  <a:spcPts val="0"/>
                </a:spcAft>
                <a:buClr>
                  <a:schemeClr val="dk1"/>
                </a:buClr>
                <a:buSzPct val="100000"/>
                <a:buFont typeface="Calibri"/>
                <a:buChar char="•"/>
              </a:pPr>
              <a:r>
                <a:rPr lang="fr-FR" sz="1600" b="0" i="0" u="none" strike="noStrike" cap="none">
                  <a:solidFill>
                    <a:schemeClr val="dk1"/>
                  </a:solidFill>
                  <a:latin typeface="Calibri"/>
                  <a:ea typeface="Calibri"/>
                  <a:cs typeface="Calibri"/>
                  <a:sym typeface="Calibri"/>
                </a:rPr>
                <a:t>flexibilité et adaptabilité</a:t>
              </a:r>
            </a:p>
          </p:txBody>
        </p:sp>
        <p:sp>
          <p:nvSpPr>
            <p:cNvPr id="42" name="Shape 226"/>
            <p:cNvSpPr/>
            <p:nvPr/>
          </p:nvSpPr>
          <p:spPr>
            <a:xfrm rot="5400000">
              <a:off x="-70440" y="3753647"/>
              <a:ext cx="469610" cy="328726"/>
            </a:xfrm>
            <a:prstGeom prst="chevron">
              <a:avLst>
                <a:gd name="adj" fmla="val 50000"/>
              </a:avLst>
            </a:prstGeom>
            <a:gradFill>
              <a:gsLst>
                <a:gs pos="0">
                  <a:srgbClr val="3E7FCD"/>
                </a:gs>
                <a:gs pos="100000">
                  <a:srgbClr val="96C0FF"/>
                </a:gs>
              </a:gsLst>
              <a:lin ang="16200000" scaled="0"/>
            </a:gradFill>
            <a:ln w="9525" cap="flat" cmpd="sng">
              <a:solidFill>
                <a:schemeClr val="accent1"/>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sz="1600"/>
            </a:p>
          </p:txBody>
        </p:sp>
        <p:sp>
          <p:nvSpPr>
            <p:cNvPr id="43" name="Shape 227"/>
            <p:cNvSpPr txBox="1"/>
            <p:nvPr/>
          </p:nvSpPr>
          <p:spPr>
            <a:xfrm>
              <a:off x="1" y="3847569"/>
              <a:ext cx="328726" cy="140884"/>
            </a:xfrm>
            <a:prstGeom prst="rect">
              <a:avLst/>
            </a:prstGeom>
            <a:noFill/>
            <a:ln>
              <a:noFill/>
            </a:ln>
          </p:spPr>
          <p:txBody>
            <a:bodyPr lIns="5700" tIns="5700" rIns="5700" bIns="57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fr-FR" sz="1600" b="0" i="0" u="none" strike="noStrike" cap="none" dirty="0">
                  <a:solidFill>
                    <a:schemeClr val="lt1"/>
                  </a:solidFill>
                  <a:latin typeface="Calibri"/>
                  <a:ea typeface="Calibri"/>
                  <a:cs typeface="Calibri"/>
                  <a:sym typeface="Calibri"/>
                </a:rPr>
                <a:t>10</a:t>
              </a:r>
            </a:p>
          </p:txBody>
        </p:sp>
        <p:sp>
          <p:nvSpPr>
            <p:cNvPr id="44" name="Shape 228"/>
            <p:cNvSpPr/>
            <p:nvPr/>
          </p:nvSpPr>
          <p:spPr>
            <a:xfrm rot="5400000">
              <a:off x="4126539" y="-114605"/>
              <a:ext cx="305247" cy="7900872"/>
            </a:xfrm>
            <a:prstGeom prst="round2SameRect">
              <a:avLst>
                <a:gd name="adj1" fmla="val 16667"/>
                <a:gd name="adj2" fmla="val 0"/>
              </a:avLst>
            </a:prstGeom>
            <a:solidFill>
              <a:schemeClr val="lt1">
                <a:alpha val="89803"/>
              </a:schemeClr>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1600"/>
            </a:p>
          </p:txBody>
        </p:sp>
        <p:sp>
          <p:nvSpPr>
            <p:cNvPr id="45" name="Shape 229"/>
            <p:cNvSpPr txBox="1"/>
            <p:nvPr/>
          </p:nvSpPr>
          <p:spPr>
            <a:xfrm>
              <a:off x="328728" y="3698107"/>
              <a:ext cx="7885971" cy="275445"/>
            </a:xfrm>
            <a:prstGeom prst="rect">
              <a:avLst/>
            </a:prstGeom>
            <a:noFill/>
            <a:ln>
              <a:noFill/>
            </a:ln>
          </p:spPr>
          <p:txBody>
            <a:bodyPr lIns="135125" tIns="12050" rIns="12050" bIns="12050" anchor="ctr" anchorCtr="0">
              <a:noAutofit/>
            </a:bodyPr>
            <a:lstStyle/>
            <a:p>
              <a:pPr marL="171450" marR="0" lvl="1" indent="-171450" algn="l" rtl="0">
                <a:lnSpc>
                  <a:spcPct val="90000"/>
                </a:lnSpc>
                <a:spcBef>
                  <a:spcPts val="0"/>
                </a:spcBef>
                <a:spcAft>
                  <a:spcPts val="0"/>
                </a:spcAft>
                <a:buClr>
                  <a:schemeClr val="dk1"/>
                </a:buClr>
                <a:buSzPct val="100000"/>
                <a:buFont typeface="Calibri"/>
                <a:buChar char="•"/>
              </a:pPr>
              <a:r>
                <a:rPr lang="fr-FR" sz="1600" b="0" i="0" u="none" strike="noStrike" cap="none" dirty="0">
                  <a:solidFill>
                    <a:schemeClr val="dk1"/>
                  </a:solidFill>
                  <a:latin typeface="Calibri"/>
                  <a:ea typeface="Calibri"/>
                  <a:cs typeface="Calibri"/>
                  <a:sym typeface="Calibri"/>
                </a:rPr>
                <a:t>attention au détail</a:t>
              </a:r>
            </a:p>
          </p:txBody>
        </p:sp>
      </p:grpSp>
      <p:sp>
        <p:nvSpPr>
          <p:cNvPr id="2" name="ZoneTexte 1"/>
          <p:cNvSpPr txBox="1"/>
          <p:nvPr/>
        </p:nvSpPr>
        <p:spPr>
          <a:xfrm>
            <a:off x="4000500" y="6286499"/>
            <a:ext cx="1270000" cy="279400"/>
          </a:xfrm>
          <a:prstGeom prst="rect">
            <a:avLst/>
          </a:prstGeom>
          <a:noFill/>
        </p:spPr>
        <p:txBody>
          <a:bodyPr vert="horz" rtlCol="0">
            <a:spAutoFit/>
          </a:bodyPr>
          <a:lstStyle/>
          <a:p>
            <a:pPr algn="ctr"/>
            <a:fld id="{033C48BB-2BA3-4144-936A-1859E2D9A939}" type="slidenum">
              <a:rPr lang="fr-FR" sz="1200" smtClean="0">
                <a:latin typeface="Gill Sans" panose="020B0604020202020204" charset="0"/>
              </a:rPr>
              <a:pPr algn="ctr"/>
              <a:t>7</a:t>
            </a:fld>
            <a:r>
              <a:rPr lang="fr-FR" sz="1200" smtClean="0">
                <a:latin typeface="Gill Sans" panose="020B0604020202020204" charset="0"/>
              </a:rPr>
              <a:t> / 26</a:t>
            </a:r>
            <a:endParaRPr lang="fr-FR" sz="1200">
              <a:latin typeface="Gill Sans" panose="020B060402020202020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04800" y="266513"/>
            <a:ext cx="8534400" cy="692337"/>
          </a:xfrm>
          <a:prstGeom prst="rect">
            <a:avLst/>
          </a:prstGeom>
          <a:noFill/>
          <a:ln>
            <a:noFill/>
          </a:ln>
        </p:spPr>
        <p:txBody>
          <a:bodyPr wrap="square" lIns="0" tIns="0" rIns="0" bIns="0" anchor="t" anchorCtr="0">
            <a:noAutofit/>
          </a:bodyPr>
          <a:lstStyle/>
          <a:p>
            <a:pPr algn="l">
              <a:buClr>
                <a:srgbClr val="C2113A"/>
              </a:buClr>
              <a:buSzPct val="25000"/>
            </a:pPr>
            <a:r>
              <a:rPr lang="fr-FR" sz="1800" b="1">
                <a:solidFill>
                  <a:srgbClr val="C2113A"/>
                </a:solidFill>
                <a:latin typeface="Gill Sans" panose="020B0604020202020204" charset="0"/>
                <a:sym typeface="Cabin"/>
              </a:rPr>
              <a:t>LES BENEFICES DU TRAVAIL D’EQUIPE (I)</a:t>
            </a:r>
          </a:p>
        </p:txBody>
      </p:sp>
      <p:sp>
        <p:nvSpPr>
          <p:cNvPr id="128" name="Shape 128"/>
          <p:cNvSpPr txBox="1">
            <a:spLocks noGrp="1"/>
          </p:cNvSpPr>
          <p:nvPr>
            <p:ph type="body" idx="1"/>
          </p:nvPr>
        </p:nvSpPr>
        <p:spPr>
          <a:xfrm>
            <a:off x="304224" y="958849"/>
            <a:ext cx="8534400" cy="4673600"/>
          </a:xfrm>
          <a:prstGeom prst="rect">
            <a:avLst/>
          </a:prstGeom>
          <a:solidFill>
            <a:srgbClr val="FFFFFF"/>
          </a:solidFill>
          <a:ln>
            <a:noFill/>
          </a:ln>
        </p:spPr>
        <p:txBody>
          <a:bodyPr wrap="square" lIns="0" tIns="0" rIns="0" bIns="0" anchor="t" anchorCtr="0">
            <a:noAutofit/>
          </a:bodyPr>
          <a:lstStyle/>
          <a:p>
            <a:pPr marL="342900" marR="0" lvl="0" indent="-342900" algn="just" rtl="0">
              <a:lnSpc>
                <a:spcPts val="2000"/>
              </a:lnSpc>
              <a:spcBef>
                <a:spcPts val="1200"/>
              </a:spcBef>
              <a:spcAft>
                <a:spcPts val="1200"/>
              </a:spcAft>
              <a:buClr>
                <a:srgbClr val="002060"/>
              </a:buClr>
              <a:buSzPct val="100000"/>
              <a:buFont typeface="Arial"/>
              <a:buChar char="•"/>
            </a:pPr>
            <a:r>
              <a:rPr lang="fr-FR" sz="2000" b="0" i="0" u="none" strike="noStrike" cap="none" dirty="0">
                <a:solidFill>
                  <a:srgbClr val="17375E"/>
                </a:solidFill>
                <a:latin typeface="Gill Sans" panose="020B0604020202020204" charset="0"/>
                <a:ea typeface="Cabin"/>
                <a:cs typeface="Cabin"/>
                <a:sym typeface="Cabin"/>
              </a:rPr>
              <a:t>Les réussites sont plus facilement atteignables et la </a:t>
            </a:r>
            <a:r>
              <a:rPr lang="fr-FR" sz="2000" b="1" i="0" u="none" strike="noStrike" cap="none" dirty="0">
                <a:solidFill>
                  <a:srgbClr val="17375E"/>
                </a:solidFill>
                <a:latin typeface="Gill Sans" panose="020B0604020202020204" charset="0"/>
                <a:ea typeface="Cabin"/>
                <a:cs typeface="Cabin"/>
                <a:sym typeface="Cabin"/>
              </a:rPr>
              <a:t>qualité des résultats </a:t>
            </a:r>
            <a:r>
              <a:rPr lang="fr-FR" sz="2000" b="0" i="0" u="none" strike="noStrike" cap="none">
                <a:solidFill>
                  <a:srgbClr val="17375E"/>
                </a:solidFill>
                <a:latin typeface="Gill Sans" panose="020B0604020202020204" charset="0"/>
                <a:ea typeface="Cabin"/>
                <a:cs typeface="Cabin"/>
                <a:sym typeface="Cabin"/>
              </a:rPr>
              <a:t>es</a:t>
            </a:r>
            <a:r>
              <a:rPr lang="fr-FR" sz="2000">
                <a:solidFill>
                  <a:srgbClr val="17375E"/>
                </a:solidFill>
                <a:latin typeface="Gill Sans" panose="020B0604020202020204" charset="0"/>
                <a:ea typeface="Cabin"/>
                <a:cs typeface="Cabin"/>
                <a:sym typeface="Cabin"/>
              </a:rPr>
              <a:t>t </a:t>
            </a:r>
            <a:r>
              <a:rPr lang="fr-FR" sz="2000" smtClean="0">
                <a:solidFill>
                  <a:srgbClr val="17375E"/>
                </a:solidFill>
                <a:latin typeface="Gill Sans" panose="020B0604020202020204" charset="0"/>
                <a:ea typeface="Cabin"/>
                <a:cs typeface="Cabin"/>
                <a:sym typeface="Cabin"/>
              </a:rPr>
              <a:t>meilleure</a:t>
            </a:r>
            <a:endParaRPr sz="2000" b="0" i="0" u="none" strike="noStrike" cap="none"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b="0" i="0" u="none" strike="noStrike" cap="none" dirty="0">
                <a:solidFill>
                  <a:srgbClr val="17375E"/>
                </a:solidFill>
                <a:latin typeface="Gill Sans" panose="020B0604020202020204" charset="0"/>
                <a:ea typeface="Cabin"/>
                <a:cs typeface="Cabin"/>
                <a:sym typeface="Cabin"/>
              </a:rPr>
              <a:t>Il permet de </a:t>
            </a:r>
            <a:r>
              <a:rPr lang="fr-FR" sz="2000" b="1" i="0" u="none" strike="noStrike" cap="none" dirty="0">
                <a:solidFill>
                  <a:srgbClr val="17375E"/>
                </a:solidFill>
                <a:latin typeface="Gill Sans" panose="020B0604020202020204" charset="0"/>
                <a:ea typeface="Cabin"/>
                <a:cs typeface="Cabin"/>
                <a:sym typeface="Cabin"/>
              </a:rPr>
              <a:t>réduire </a:t>
            </a:r>
            <a:r>
              <a:rPr lang="fr-FR" sz="2000" b="1" i="0" u="none" strike="noStrike" cap="none">
                <a:solidFill>
                  <a:srgbClr val="17375E"/>
                </a:solidFill>
                <a:latin typeface="Gill Sans" panose="020B0604020202020204" charset="0"/>
                <a:ea typeface="Cabin"/>
                <a:cs typeface="Cabin"/>
                <a:sym typeface="Cabin"/>
              </a:rPr>
              <a:t>les </a:t>
            </a:r>
            <a:r>
              <a:rPr lang="fr-FR" sz="2000" b="1" i="0" u="none" strike="noStrike" cap="none" smtClean="0">
                <a:solidFill>
                  <a:srgbClr val="17375E"/>
                </a:solidFill>
                <a:latin typeface="Gill Sans" panose="020B0604020202020204" charset="0"/>
                <a:ea typeface="Cabin"/>
                <a:cs typeface="Cabin"/>
                <a:sym typeface="Cabin"/>
              </a:rPr>
              <a:t>coûts</a:t>
            </a:r>
            <a:endParaRPr sz="2000" b="0" i="0" u="none" strike="noStrike" cap="none"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b="0" i="0" u="none" strike="noStrike" cap="none" dirty="0">
                <a:solidFill>
                  <a:srgbClr val="17375E"/>
                </a:solidFill>
                <a:latin typeface="Gill Sans" panose="020B0604020202020204" charset="0"/>
                <a:ea typeface="Cabin"/>
                <a:cs typeface="Cabin"/>
                <a:sym typeface="Cabin"/>
              </a:rPr>
              <a:t>Il pousse à la </a:t>
            </a:r>
            <a:r>
              <a:rPr lang="fr-FR" sz="2000" b="1" i="0" u="none" strike="noStrike" cap="none" dirty="0">
                <a:solidFill>
                  <a:srgbClr val="17375E"/>
                </a:solidFill>
                <a:latin typeface="Gill Sans" panose="020B0604020202020204" charset="0"/>
                <a:ea typeface="Cabin"/>
                <a:cs typeface="Cabin"/>
                <a:sym typeface="Cabin"/>
              </a:rPr>
              <a:t>créativité</a:t>
            </a:r>
            <a:r>
              <a:rPr lang="fr-FR" sz="2000" b="0" i="0" u="none" strike="noStrike" cap="none" dirty="0">
                <a:solidFill>
                  <a:srgbClr val="17375E"/>
                </a:solidFill>
                <a:latin typeface="Gill Sans" panose="020B0604020202020204" charset="0"/>
                <a:ea typeface="Cabin"/>
                <a:cs typeface="Cabin"/>
                <a:sym typeface="Cabin"/>
              </a:rPr>
              <a:t> et </a:t>
            </a:r>
            <a:r>
              <a:rPr lang="fr-FR" sz="2000" b="0" i="0" u="none" strike="noStrike" cap="none">
                <a:solidFill>
                  <a:srgbClr val="17375E"/>
                </a:solidFill>
                <a:latin typeface="Gill Sans" panose="020B0604020202020204" charset="0"/>
                <a:ea typeface="Cabin"/>
                <a:cs typeface="Cabin"/>
                <a:sym typeface="Cabin"/>
              </a:rPr>
              <a:t>à </a:t>
            </a:r>
            <a:r>
              <a:rPr lang="fr-FR" sz="2000" b="0" i="0" u="none" strike="noStrike" cap="none" smtClean="0">
                <a:solidFill>
                  <a:srgbClr val="17375E"/>
                </a:solidFill>
                <a:latin typeface="Gill Sans" panose="020B0604020202020204" charset="0"/>
                <a:ea typeface="Cabin"/>
                <a:cs typeface="Cabin"/>
                <a:sym typeface="Cabin"/>
              </a:rPr>
              <a:t>l’innovation</a:t>
            </a:r>
            <a:endParaRPr sz="2000" b="0" i="0" u="none" strike="noStrike" cap="none"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b="0" i="0" u="none" strike="noStrike" cap="none" dirty="0">
                <a:solidFill>
                  <a:srgbClr val="17375E"/>
                </a:solidFill>
                <a:latin typeface="Gill Sans" panose="020B0604020202020204" charset="0"/>
                <a:ea typeface="Cabin"/>
                <a:cs typeface="Cabin"/>
                <a:sym typeface="Cabin"/>
              </a:rPr>
              <a:t>Crée et maintient un </a:t>
            </a:r>
            <a:r>
              <a:rPr lang="fr-FR" sz="2000" b="1" i="0" u="none" strike="noStrike" cap="none" dirty="0">
                <a:solidFill>
                  <a:srgbClr val="17375E"/>
                </a:solidFill>
                <a:latin typeface="Gill Sans" panose="020B0604020202020204" charset="0"/>
                <a:ea typeface="Cabin"/>
                <a:cs typeface="Cabin"/>
                <a:sym typeface="Cabin"/>
              </a:rPr>
              <a:t>climat de confiance </a:t>
            </a:r>
            <a:r>
              <a:rPr lang="fr-FR" sz="2000" b="0" i="0" u="none" strike="noStrike" cap="none" dirty="0">
                <a:solidFill>
                  <a:srgbClr val="17375E"/>
                </a:solidFill>
                <a:latin typeface="Gill Sans" panose="020B0604020202020204" charset="0"/>
                <a:ea typeface="Cabin"/>
                <a:cs typeface="Cabin"/>
                <a:sym typeface="Cabin"/>
              </a:rPr>
              <a:t>et de </a:t>
            </a:r>
            <a:r>
              <a:rPr lang="fr-FR" sz="2000" b="1" i="0" u="none" strike="noStrike" cap="none" dirty="0">
                <a:solidFill>
                  <a:srgbClr val="17375E"/>
                </a:solidFill>
                <a:latin typeface="Gill Sans" panose="020B0604020202020204" charset="0"/>
                <a:ea typeface="Cabin"/>
                <a:cs typeface="Cabin"/>
                <a:sym typeface="Cabin"/>
              </a:rPr>
              <a:t>communication</a:t>
            </a:r>
            <a:r>
              <a:rPr lang="fr-FR" sz="2000" b="0" i="0" u="none" strike="noStrike" cap="none" dirty="0">
                <a:solidFill>
                  <a:srgbClr val="17375E"/>
                </a:solidFill>
                <a:latin typeface="Gill Sans" panose="020B0604020202020204" charset="0"/>
                <a:ea typeface="Cabin"/>
                <a:cs typeface="Cabin"/>
                <a:sym typeface="Cabin"/>
              </a:rPr>
              <a:t> franche </a:t>
            </a:r>
            <a:r>
              <a:rPr lang="fr-FR" sz="2000" b="0" i="0" u="none" strike="noStrike" cap="none">
                <a:solidFill>
                  <a:srgbClr val="17375E"/>
                </a:solidFill>
                <a:latin typeface="Gill Sans" panose="020B0604020202020204" charset="0"/>
                <a:ea typeface="Cabin"/>
                <a:cs typeface="Cabin"/>
                <a:sym typeface="Cabin"/>
              </a:rPr>
              <a:t>et </a:t>
            </a:r>
            <a:r>
              <a:rPr lang="fr-FR" sz="2000" b="0" i="0" u="none" strike="noStrike" cap="none" smtClean="0">
                <a:solidFill>
                  <a:srgbClr val="17375E"/>
                </a:solidFill>
                <a:latin typeface="Gill Sans" panose="020B0604020202020204" charset="0"/>
                <a:ea typeface="Cabin"/>
                <a:cs typeface="Cabin"/>
                <a:sym typeface="Cabin"/>
              </a:rPr>
              <a:t>honnête</a:t>
            </a:r>
            <a:endParaRPr sz="2000" b="0" i="0" u="none" strike="noStrike" cap="none" dirty="0">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b="0" i="0" u="none" strike="noStrike" cap="none" dirty="0">
                <a:solidFill>
                  <a:srgbClr val="17375E"/>
                </a:solidFill>
                <a:latin typeface="Gill Sans" panose="020B0604020202020204" charset="0"/>
                <a:ea typeface="Cabin"/>
                <a:cs typeface="Cabin"/>
                <a:sym typeface="Cabin"/>
              </a:rPr>
              <a:t>Il encourage les </a:t>
            </a:r>
            <a:r>
              <a:rPr lang="fr-FR" sz="2000" b="1" i="0" u="none" strike="noStrike" cap="none" dirty="0">
                <a:solidFill>
                  <a:srgbClr val="17375E"/>
                </a:solidFill>
                <a:latin typeface="Gill Sans" panose="020B0604020202020204" charset="0"/>
                <a:ea typeface="Cabin"/>
                <a:cs typeface="Cabin"/>
                <a:sym typeface="Cabin"/>
              </a:rPr>
              <a:t>échanges </a:t>
            </a:r>
            <a:r>
              <a:rPr lang="fr-FR" sz="2000" b="0" i="0" u="none" strike="noStrike" cap="none" dirty="0">
                <a:solidFill>
                  <a:srgbClr val="17375E"/>
                </a:solidFill>
                <a:latin typeface="Gill Sans" panose="020B0604020202020204" charset="0"/>
                <a:ea typeface="Cabin"/>
                <a:cs typeface="Cabin"/>
                <a:sym typeface="Cabin"/>
              </a:rPr>
              <a:t>et le feedback</a:t>
            </a:r>
          </a:p>
          <a:p>
            <a:pPr marL="342900" marR="0" lvl="0" indent="-342900" algn="just" rtl="0">
              <a:lnSpc>
                <a:spcPts val="2000"/>
              </a:lnSpc>
              <a:spcBef>
                <a:spcPts val="1200"/>
              </a:spcBef>
              <a:spcAft>
                <a:spcPts val="1200"/>
              </a:spcAft>
              <a:buClr>
                <a:schemeClr val="dk1"/>
              </a:buClr>
              <a:buSzPct val="100000"/>
              <a:buFont typeface="Arial"/>
              <a:buNone/>
            </a:pPr>
            <a:endParaRPr sz="2000" b="0" i="0" u="none" strike="noStrike" cap="none" dirty="0">
              <a:solidFill>
                <a:srgbClr val="17375E"/>
              </a:solidFill>
              <a:latin typeface="Gill Sans" panose="020B0604020202020204" charset="0"/>
              <a:ea typeface="Cabin"/>
              <a:cs typeface="Cabin"/>
              <a:sym typeface="Cabin"/>
            </a:endParaRPr>
          </a:p>
        </p:txBody>
      </p:sp>
      <p:grpSp>
        <p:nvGrpSpPr>
          <p:cNvPr id="3" name="Groupe 2"/>
          <p:cNvGrpSpPr/>
          <p:nvPr/>
        </p:nvGrpSpPr>
        <p:grpSpPr>
          <a:xfrm>
            <a:off x="530476" y="4164949"/>
            <a:ext cx="8083048" cy="1640315"/>
            <a:chOff x="755576" y="4164949"/>
            <a:chExt cx="8083048" cy="1640315"/>
          </a:xfrm>
        </p:grpSpPr>
        <p:pic>
          <p:nvPicPr>
            <p:cNvPr id="129" name="Shape 129" descr="http://www.wsoaonline.com/wp-content/uploads/2013/10/Teamwork.jpg"/>
            <p:cNvPicPr preferRelativeResize="0">
              <a:picLocks noChangeAspect="1"/>
            </p:cNvPicPr>
            <p:nvPr/>
          </p:nvPicPr>
          <p:blipFill rotWithShape="1">
            <a:blip r:embed="rId3">
              <a:alphaModFix/>
            </a:blip>
            <a:srcRect/>
            <a:stretch/>
          </p:blipFill>
          <p:spPr>
            <a:xfrm>
              <a:off x="755576" y="4164949"/>
              <a:ext cx="2902248" cy="1640315"/>
            </a:xfrm>
            <a:prstGeom prst="rect">
              <a:avLst/>
            </a:prstGeom>
            <a:noFill/>
            <a:ln>
              <a:noFill/>
            </a:ln>
          </p:spPr>
        </p:pic>
        <p:pic>
          <p:nvPicPr>
            <p:cNvPr id="130" name="Shape 130"/>
            <p:cNvPicPr preferRelativeResize="0">
              <a:picLocks noChangeAspect="1"/>
            </p:cNvPicPr>
            <p:nvPr/>
          </p:nvPicPr>
          <p:blipFill rotWithShape="1">
            <a:blip r:embed="rId4">
              <a:alphaModFix/>
            </a:blip>
            <a:srcRect/>
            <a:stretch/>
          </p:blipFill>
          <p:spPr>
            <a:xfrm>
              <a:off x="6359078" y="4164949"/>
              <a:ext cx="2479546" cy="1640315"/>
            </a:xfrm>
            <a:prstGeom prst="rect">
              <a:avLst/>
            </a:prstGeom>
            <a:noFill/>
            <a:ln>
              <a:noFill/>
            </a:ln>
          </p:spPr>
        </p:pic>
      </p:grpSp>
      <p:sp>
        <p:nvSpPr>
          <p:cNvPr id="2" name="ZoneTexte 1"/>
          <p:cNvSpPr txBox="1"/>
          <p:nvPr/>
        </p:nvSpPr>
        <p:spPr>
          <a:xfrm>
            <a:off x="4000500" y="6286499"/>
            <a:ext cx="1270000" cy="279400"/>
          </a:xfrm>
          <a:prstGeom prst="rect">
            <a:avLst/>
          </a:prstGeom>
          <a:noFill/>
        </p:spPr>
        <p:txBody>
          <a:bodyPr vert="horz" rtlCol="0">
            <a:spAutoFit/>
          </a:bodyPr>
          <a:lstStyle/>
          <a:p>
            <a:pPr algn="ctr"/>
            <a:fld id="{30FF4345-E7C7-45E5-A87C-99BEBAAA3255}" type="slidenum">
              <a:rPr lang="fr-FR" sz="1200" smtClean="0">
                <a:latin typeface="Gill Sans" panose="020B0604020202020204" charset="0"/>
              </a:rPr>
              <a:pPr algn="ctr"/>
              <a:t>8</a:t>
            </a:fld>
            <a:r>
              <a:rPr lang="fr-FR" sz="1200" smtClean="0">
                <a:latin typeface="Gill Sans" panose="020B0604020202020204" charset="0"/>
              </a:rPr>
              <a:t> / 26</a:t>
            </a:r>
            <a:endParaRPr lang="fr-FR" sz="1200">
              <a:latin typeface="Gill Sans" panose="020B060402020202020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04800" y="266513"/>
            <a:ext cx="8534400" cy="692337"/>
          </a:xfrm>
          <a:prstGeom prst="rect">
            <a:avLst/>
          </a:prstGeom>
          <a:noFill/>
          <a:ln>
            <a:noFill/>
          </a:ln>
        </p:spPr>
        <p:txBody>
          <a:bodyPr wrap="square" lIns="0" tIns="0" rIns="0" bIns="0" anchor="t" anchorCtr="0">
            <a:noAutofit/>
          </a:bodyPr>
          <a:lstStyle/>
          <a:p>
            <a:pPr algn="l">
              <a:buClr>
                <a:srgbClr val="C2113A"/>
              </a:buClr>
              <a:buSzPct val="25000"/>
            </a:pPr>
            <a:r>
              <a:rPr lang="fr-FR" sz="1800" b="1">
                <a:solidFill>
                  <a:srgbClr val="C2113A"/>
                </a:solidFill>
                <a:latin typeface="Gill Sans" panose="020B0604020202020204" charset="0"/>
                <a:sym typeface="Cabin"/>
              </a:rPr>
              <a:t>LES BENEFICES DU TRAVAIL D’EQUIPE (II)</a:t>
            </a:r>
          </a:p>
        </p:txBody>
      </p:sp>
      <p:sp>
        <p:nvSpPr>
          <p:cNvPr id="137" name="Shape 137"/>
          <p:cNvSpPr txBox="1">
            <a:spLocks noGrp="1"/>
          </p:cNvSpPr>
          <p:nvPr>
            <p:ph type="body" idx="1"/>
          </p:nvPr>
        </p:nvSpPr>
        <p:spPr>
          <a:xfrm>
            <a:off x="304224" y="958849"/>
            <a:ext cx="8534400" cy="4673600"/>
          </a:xfrm>
          <a:prstGeom prst="rect">
            <a:avLst/>
          </a:prstGeom>
          <a:solidFill>
            <a:srgbClr val="FFFFFF"/>
          </a:solidFill>
          <a:ln>
            <a:noFill/>
          </a:ln>
        </p:spPr>
        <p:txBody>
          <a:bodyPr wrap="square" lIns="0" tIns="0" rIns="0" bIns="0" anchor="t" anchorCtr="0">
            <a:noAutofit/>
          </a:bodyPr>
          <a:lstStyle/>
          <a:p>
            <a:pPr marL="342900" marR="0" lvl="0" indent="-342900" algn="just" rtl="0">
              <a:lnSpc>
                <a:spcPts val="2000"/>
              </a:lnSpc>
              <a:spcBef>
                <a:spcPts val="1200"/>
              </a:spcBef>
              <a:spcAft>
                <a:spcPts val="1200"/>
              </a:spcAft>
              <a:buClr>
                <a:srgbClr val="002060"/>
              </a:buClr>
              <a:buSzPct val="100000"/>
              <a:buFont typeface="Arial"/>
              <a:buChar char="•"/>
            </a:pPr>
            <a:r>
              <a:rPr lang="fr-FR" sz="2000" b="0" i="0" u="none" strike="noStrike" cap="none">
                <a:solidFill>
                  <a:srgbClr val="17375E"/>
                </a:solidFill>
                <a:latin typeface="Gill Sans" panose="020B0604020202020204" charset="0"/>
                <a:ea typeface="Cabin"/>
                <a:cs typeface="Cabin"/>
                <a:sym typeface="Cabin"/>
              </a:rPr>
              <a:t>Le succès de l’équipe peut avoir des </a:t>
            </a:r>
            <a:r>
              <a:rPr lang="fr-FR" sz="2000" b="1" i="0" u="none" strike="noStrike" cap="none">
                <a:solidFill>
                  <a:srgbClr val="17375E"/>
                </a:solidFill>
                <a:latin typeface="Gill Sans" panose="020B0604020202020204" charset="0"/>
                <a:ea typeface="Cabin"/>
                <a:cs typeface="Cabin"/>
                <a:sym typeface="Cabin"/>
              </a:rPr>
              <a:t>retombées positives </a:t>
            </a:r>
            <a:r>
              <a:rPr lang="fr-FR" sz="2000" b="0" i="0" u="none" strike="noStrike" cap="none">
                <a:solidFill>
                  <a:srgbClr val="17375E"/>
                </a:solidFill>
                <a:latin typeface="Gill Sans" panose="020B0604020202020204" charset="0"/>
                <a:ea typeface="Cabin"/>
                <a:cs typeface="Cabin"/>
                <a:sym typeface="Cabin"/>
              </a:rPr>
              <a:t>sur l’équipe mais aussi sur les individus qui la </a:t>
            </a:r>
            <a:r>
              <a:rPr lang="fr-FR" sz="2000" b="0" i="0" u="none" strike="noStrike" cap="none" smtClean="0">
                <a:solidFill>
                  <a:srgbClr val="17375E"/>
                </a:solidFill>
                <a:latin typeface="Gill Sans" panose="020B0604020202020204" charset="0"/>
                <a:ea typeface="Cabin"/>
                <a:cs typeface="Cabin"/>
                <a:sym typeface="Cabin"/>
              </a:rPr>
              <a:t>composent</a:t>
            </a:r>
            <a:endParaRPr sz="2000" b="0" i="0" u="none" strike="noStrike" cap="none">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b="0" i="0" u="none" strike="noStrike" cap="none">
                <a:solidFill>
                  <a:srgbClr val="17375E"/>
                </a:solidFill>
                <a:latin typeface="Gill Sans" panose="020B0604020202020204" charset="0"/>
                <a:ea typeface="Cabin"/>
                <a:cs typeface="Cabin"/>
                <a:sym typeface="Cabin"/>
              </a:rPr>
              <a:t>Le travail d’équipe encourage à la rigueur dans les </a:t>
            </a:r>
            <a:r>
              <a:rPr lang="fr-FR" sz="2000" b="1" i="0" u="none" strike="noStrike" cap="none">
                <a:solidFill>
                  <a:srgbClr val="17375E"/>
                </a:solidFill>
                <a:latin typeface="Gill Sans" panose="020B0604020202020204" charset="0"/>
                <a:ea typeface="Cabin"/>
                <a:cs typeface="Cabin"/>
                <a:sym typeface="Cabin"/>
              </a:rPr>
              <a:t>habitudes de </a:t>
            </a:r>
            <a:r>
              <a:rPr lang="fr-FR" sz="2000" b="1" i="0" u="none" strike="noStrike" cap="none" smtClean="0">
                <a:solidFill>
                  <a:srgbClr val="17375E"/>
                </a:solidFill>
                <a:latin typeface="Gill Sans" panose="020B0604020202020204" charset="0"/>
                <a:ea typeface="Cabin"/>
                <a:cs typeface="Cabin"/>
                <a:sym typeface="Cabin"/>
              </a:rPr>
              <a:t>travail</a:t>
            </a:r>
            <a:endParaRPr sz="2000" b="0" i="0" u="none" strike="noStrike" cap="none">
              <a:solidFill>
                <a:srgbClr val="17375E"/>
              </a:solidFill>
              <a:latin typeface="Gill Sans" panose="020B0604020202020204" charset="0"/>
              <a:ea typeface="Cabin"/>
              <a:cs typeface="Cabin"/>
              <a:sym typeface="Cabin"/>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b="0" i="0" u="none" strike="noStrike" cap="none">
                <a:solidFill>
                  <a:srgbClr val="17375E"/>
                </a:solidFill>
                <a:latin typeface="Gill Sans" panose="020B0604020202020204" charset="0"/>
                <a:ea typeface="Cabin"/>
                <a:cs typeface="Cabin"/>
                <a:sym typeface="Cabin"/>
              </a:rPr>
              <a:t>Il </a:t>
            </a:r>
            <a:r>
              <a:rPr lang="fr-FR" sz="2000" b="1" i="0" u="none" strike="noStrike" cap="none">
                <a:solidFill>
                  <a:srgbClr val="17375E"/>
                </a:solidFill>
                <a:latin typeface="Gill Sans" panose="020B0604020202020204" charset="0"/>
                <a:ea typeface="Cabin"/>
                <a:cs typeface="Cabin"/>
                <a:sym typeface="Cabin"/>
              </a:rPr>
              <a:t>réduit l’absentéisme </a:t>
            </a:r>
            <a:r>
              <a:rPr lang="fr-FR" sz="2000" b="0" i="0" u="none" strike="noStrike" cap="none">
                <a:solidFill>
                  <a:srgbClr val="17375E"/>
                </a:solidFill>
                <a:latin typeface="Gill Sans" panose="020B0604020202020204" charset="0"/>
                <a:ea typeface="Cabin"/>
                <a:cs typeface="Cabin"/>
                <a:sym typeface="Cabin"/>
              </a:rPr>
              <a:t>et apporte une continuité dans le travail</a:t>
            </a:r>
          </a:p>
          <a:p>
            <a:pPr marL="342900" marR="0" lvl="0" indent="-342900" algn="just" rtl="0">
              <a:lnSpc>
                <a:spcPts val="2000"/>
              </a:lnSpc>
              <a:spcBef>
                <a:spcPts val="1200"/>
              </a:spcBef>
              <a:spcAft>
                <a:spcPts val="1200"/>
              </a:spcAft>
              <a:buClr>
                <a:schemeClr val="dk1"/>
              </a:buClr>
              <a:buSzPct val="100000"/>
              <a:buFont typeface="Arial"/>
              <a:buNone/>
            </a:pPr>
            <a:endParaRPr sz="2000" b="0" i="0" u="none" strike="noStrike" cap="none">
              <a:solidFill>
                <a:srgbClr val="17375E"/>
              </a:solidFill>
              <a:latin typeface="Gill Sans" panose="020B0604020202020204" charset="0"/>
              <a:ea typeface="Cabin"/>
              <a:cs typeface="Cabin"/>
              <a:sym typeface="Cabin"/>
            </a:endParaRP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46BC5F07-F777-4CFD-99E6-A7209D531855}" type="slidenum">
              <a:rPr lang="fr-FR" sz="1200" smtClean="0">
                <a:latin typeface="Gill Sans" panose="020B0604020202020204" charset="0"/>
              </a:rPr>
              <a:pPr algn="ctr"/>
              <a:t>9</a:t>
            </a:fld>
            <a:r>
              <a:rPr lang="fr-FR" sz="1200" smtClean="0">
                <a:latin typeface="Gill Sans" panose="020B0604020202020204" charset="0"/>
              </a:rPr>
              <a:t> / 26</a:t>
            </a:r>
            <a:endParaRPr lang="fr-FR" sz="1200">
              <a:latin typeface="Gill Sans" panose="020B0604020202020204" charset="0"/>
            </a:endParaRPr>
          </a:p>
        </p:txBody>
      </p:sp>
      <p:grpSp>
        <p:nvGrpSpPr>
          <p:cNvPr id="7" name="Groupe 6"/>
          <p:cNvGrpSpPr/>
          <p:nvPr/>
        </p:nvGrpSpPr>
        <p:grpSpPr>
          <a:xfrm>
            <a:off x="530476" y="4164949"/>
            <a:ext cx="8083048" cy="1640315"/>
            <a:chOff x="755576" y="4164949"/>
            <a:chExt cx="8083048" cy="1640315"/>
          </a:xfrm>
        </p:grpSpPr>
        <p:pic>
          <p:nvPicPr>
            <p:cNvPr id="8" name="Shape 129" descr="http://www.wsoaonline.com/wp-content/uploads/2013/10/Teamwork.jpg"/>
            <p:cNvPicPr preferRelativeResize="0">
              <a:picLocks noChangeAspect="1"/>
            </p:cNvPicPr>
            <p:nvPr/>
          </p:nvPicPr>
          <p:blipFill rotWithShape="1">
            <a:blip r:embed="rId3">
              <a:alphaModFix/>
            </a:blip>
            <a:srcRect/>
            <a:stretch/>
          </p:blipFill>
          <p:spPr>
            <a:xfrm>
              <a:off x="755576" y="4164949"/>
              <a:ext cx="2902248" cy="1640315"/>
            </a:xfrm>
            <a:prstGeom prst="rect">
              <a:avLst/>
            </a:prstGeom>
            <a:noFill/>
            <a:ln>
              <a:noFill/>
            </a:ln>
          </p:spPr>
        </p:pic>
        <p:pic>
          <p:nvPicPr>
            <p:cNvPr id="9" name="Shape 130"/>
            <p:cNvPicPr preferRelativeResize="0">
              <a:picLocks noChangeAspect="1"/>
            </p:cNvPicPr>
            <p:nvPr/>
          </p:nvPicPr>
          <p:blipFill rotWithShape="1">
            <a:blip r:embed="rId4">
              <a:alphaModFix/>
            </a:blip>
            <a:srcRect/>
            <a:stretch/>
          </p:blipFill>
          <p:spPr>
            <a:xfrm>
              <a:off x="6359078" y="4164949"/>
              <a:ext cx="2479546" cy="1640315"/>
            </a:xfrm>
            <a:prstGeom prst="rect">
              <a:avLst/>
            </a:prstGeom>
            <a:noFill/>
            <a:ln>
              <a:noFill/>
            </a:ln>
          </p:spPr>
        </p:pic>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tent empty">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empty">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ack cover">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4263</TotalTime>
  <Words>2305</Words>
  <Application>Microsoft Office PowerPoint</Application>
  <PresentationFormat>Affichage à l'écran (4:3)</PresentationFormat>
  <Paragraphs>310</Paragraphs>
  <Slides>26</Slides>
  <Notes>26</Notes>
  <HiddenSlides>0</HiddenSlides>
  <MMClips>0</MMClips>
  <ScaleCrop>false</ScaleCrop>
  <HeadingPairs>
    <vt:vector size="8" baseType="variant">
      <vt:variant>
        <vt:lpstr>Polices utilisées</vt:lpstr>
      </vt:variant>
      <vt:variant>
        <vt:i4>4</vt:i4>
      </vt:variant>
      <vt:variant>
        <vt:lpstr>Thème</vt:lpstr>
      </vt:variant>
      <vt:variant>
        <vt:i4>4</vt:i4>
      </vt:variant>
      <vt:variant>
        <vt:lpstr>Serveurs OLE incorporés</vt:lpstr>
      </vt:variant>
      <vt:variant>
        <vt:i4>1</vt:i4>
      </vt:variant>
      <vt:variant>
        <vt:lpstr>Titres des diapositives</vt:lpstr>
      </vt:variant>
      <vt:variant>
        <vt:i4>26</vt:i4>
      </vt:variant>
    </vt:vector>
  </HeadingPairs>
  <TitlesOfParts>
    <vt:vector size="35" baseType="lpstr">
      <vt:lpstr>Arial</vt:lpstr>
      <vt:lpstr>Cabin</vt:lpstr>
      <vt:lpstr>Gill Sans</vt:lpstr>
      <vt:lpstr>Calibri</vt:lpstr>
      <vt:lpstr>Thème Office</vt:lpstr>
      <vt:lpstr>1_Content empty</vt:lpstr>
      <vt:lpstr>Content empty</vt:lpstr>
      <vt:lpstr>Back cover</vt:lpstr>
      <vt:lpstr>Diapositive think-cell</vt:lpstr>
      <vt:lpstr>Présentation PowerPoint</vt:lpstr>
      <vt:lpstr>Présentation PowerPoint</vt:lpstr>
      <vt:lpstr>Présentation PowerPoint</vt:lpstr>
      <vt:lpstr>DEFINITION DU TRAVAIL D’EQUIPE</vt:lpstr>
      <vt:lpstr>Présentation PowerPoint</vt:lpstr>
      <vt:lpstr>POURQUOI EST-IL IMPORTANT DE TRAVAILLER EN EQUIPE ?</vt:lpstr>
      <vt:lpstr>Présentation PowerPoint</vt:lpstr>
      <vt:lpstr>LES BENEFICES DU TRAVAIL D’EQUIPE (I)</vt:lpstr>
      <vt:lpstr>LES BENEFICES DU TRAVAIL D’EQUIPE (II)</vt:lpstr>
      <vt:lpstr>LES ÉQUIPES EFFICACES : LES BASES</vt:lpstr>
      <vt:lpstr>Présentation PowerPoint</vt:lpstr>
      <vt:lpstr>DE QUELLES COMPÉTENCES AVEZ-VOUS BESOIN POUR FAIRE FACE À LA DIVERSITÉ D'UNE ÉQUIPE ?</vt:lpstr>
      <vt:lpstr>Présentation PowerPoint</vt:lpstr>
      <vt:lpstr>Présentation PowerPoint</vt:lpstr>
      <vt:lpstr>Présentation PowerPoint</vt:lpstr>
      <vt:lpstr>Présentation PowerPoint</vt:lpstr>
      <vt:lpstr>EXERCICE : SE CONNAITRE - QUELS SONT VOS RÔLES PRÉFÉRÉS ?</vt:lpstr>
      <vt:lpstr>RÔLES D'ÉQUIPE</vt:lpstr>
      <vt:lpstr>EXERCICE : COMMUNICATION ORALE ET ÉCOUTE ACTIVE</vt:lpstr>
      <vt:lpstr>EXERCICE : COMMUNICATION ORALE ET ÉCOUTE ACTIVE</vt:lpstr>
      <vt:lpstr>COMPETENCES COMMUNICATION ORALE ET ÉCOUTE ACTIVE</vt:lpstr>
      <vt:lpstr>LA GESTION DES CONFLITS</vt:lpstr>
      <vt:lpstr>LES TECHNIQUES DE RESOLUTION DES CONFLITS</vt:lpstr>
      <vt:lpstr>EN CONCLUSION : LE SECRET D’UN TRAVAIL D’EQUIPE EFFICACE</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Samah Dahhou</dc:creator>
  <cp:lastModifiedBy>SD</cp:lastModifiedBy>
  <cp:revision>30</cp:revision>
  <dcterms:modified xsi:type="dcterms:W3CDTF">2019-06-18T14:39:00Z</dcterms:modified>
</cp:coreProperties>
</file>